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77" r:id="rId4"/>
    <p:sldId id="296" r:id="rId5"/>
    <p:sldId id="298" r:id="rId6"/>
    <p:sldId id="307" r:id="rId7"/>
    <p:sldId id="300" r:id="rId8"/>
    <p:sldId id="301" r:id="rId9"/>
    <p:sldId id="322" r:id="rId10"/>
    <p:sldId id="323" r:id="rId11"/>
    <p:sldId id="295" r:id="rId12"/>
    <p:sldId id="302" r:id="rId13"/>
    <p:sldId id="283" r:id="rId14"/>
    <p:sldId id="309" r:id="rId15"/>
    <p:sldId id="310" r:id="rId16"/>
    <p:sldId id="312" r:id="rId17"/>
    <p:sldId id="311" r:id="rId18"/>
    <p:sldId id="313" r:id="rId19"/>
    <p:sldId id="321" r:id="rId20"/>
    <p:sldId id="274" r:id="rId21"/>
    <p:sldId id="324" r:id="rId22"/>
    <p:sldId id="281" r:id="rId23"/>
    <p:sldId id="328" r:id="rId24"/>
    <p:sldId id="318" r:id="rId25"/>
    <p:sldId id="258" r:id="rId26"/>
    <p:sldId id="259" r:id="rId27"/>
    <p:sldId id="276" r:id="rId28"/>
    <p:sldId id="286" r:id="rId29"/>
    <p:sldId id="280" r:id="rId30"/>
    <p:sldId id="284" r:id="rId31"/>
    <p:sldId id="287" r:id="rId32"/>
    <p:sldId id="264" r:id="rId33"/>
    <p:sldId id="279" r:id="rId34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bertova" initials="h" lastIdx="0" clrIdx="0">
    <p:extLst>
      <p:ext uri="{19B8F6BF-5375-455C-9EA6-DF929625EA0E}">
        <p15:presenceInfo xmlns:p15="http://schemas.microsoft.com/office/powerpoint/2012/main" userId="huberto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2B3644-652C-450D-A37C-9EE3C3A227A2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47758AC1-8327-443B-AB84-1B543560E866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cs-CZ" sz="2400" dirty="0"/>
            <a:t>témata</a:t>
          </a:r>
        </a:p>
      </dgm:t>
    </dgm:pt>
    <dgm:pt modelId="{236A0519-81CC-4206-8B46-CE88AD8C330C}" type="parTrans" cxnId="{9478CA2F-D1A5-4918-A91E-1EF938E08CA3}">
      <dgm:prSet/>
      <dgm:spPr/>
      <dgm:t>
        <a:bodyPr/>
        <a:lstStyle/>
        <a:p>
          <a:endParaRPr lang="cs-CZ"/>
        </a:p>
      </dgm:t>
    </dgm:pt>
    <dgm:pt modelId="{0C49FE54-E32D-4645-836E-DA7972B01A1C}" type="sibTrans" cxnId="{9478CA2F-D1A5-4918-A91E-1EF938E08CA3}">
      <dgm:prSet/>
      <dgm:spPr/>
      <dgm:t>
        <a:bodyPr/>
        <a:lstStyle/>
        <a:p>
          <a:endParaRPr lang="cs-CZ"/>
        </a:p>
      </dgm:t>
    </dgm:pt>
    <dgm:pt modelId="{F0C34261-8C9D-41BB-B348-F1268E542C64}">
      <dgm:prSet phldrT="[Text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cs-CZ" sz="2400" dirty="0"/>
            <a:t>typy příběhů</a:t>
          </a:r>
        </a:p>
      </dgm:t>
    </dgm:pt>
    <dgm:pt modelId="{EF398450-FACE-4DE8-85EA-F0AA814F0CC0}" type="parTrans" cxnId="{5C747965-43AF-4AAC-A977-32A629DF0BC1}">
      <dgm:prSet/>
      <dgm:spPr/>
      <dgm:t>
        <a:bodyPr/>
        <a:lstStyle/>
        <a:p>
          <a:endParaRPr lang="cs-CZ"/>
        </a:p>
      </dgm:t>
    </dgm:pt>
    <dgm:pt modelId="{16E27540-86FA-4A95-89F2-EE6835F62D8C}" type="sibTrans" cxnId="{5C747965-43AF-4AAC-A977-32A629DF0BC1}">
      <dgm:prSet/>
      <dgm:spPr/>
      <dgm:t>
        <a:bodyPr/>
        <a:lstStyle/>
        <a:p>
          <a:endParaRPr lang="cs-CZ"/>
        </a:p>
      </dgm:t>
    </dgm:pt>
    <dgm:pt modelId="{9C2860B5-97FA-4429-AE78-F36B0925D95D}">
      <dgm:prSet phldrT="[Text]" custT="1"/>
      <dgm:spPr/>
      <dgm:t>
        <a:bodyPr/>
        <a:lstStyle/>
        <a:p>
          <a:r>
            <a:rPr lang="cs-CZ" sz="2400" dirty="0"/>
            <a:t>skupiny diváků</a:t>
          </a:r>
        </a:p>
      </dgm:t>
    </dgm:pt>
    <dgm:pt modelId="{BFAC418E-CB3A-44CA-9A66-7B6A46982824}" type="parTrans" cxnId="{E0E47D46-01E9-4BF0-8FAF-1C2D76EE5192}">
      <dgm:prSet/>
      <dgm:spPr/>
      <dgm:t>
        <a:bodyPr/>
        <a:lstStyle/>
        <a:p>
          <a:endParaRPr lang="cs-CZ"/>
        </a:p>
      </dgm:t>
    </dgm:pt>
    <dgm:pt modelId="{1D9ADFBB-876B-4458-8333-A3C9A3B782AD}" type="sibTrans" cxnId="{E0E47D46-01E9-4BF0-8FAF-1C2D76EE5192}">
      <dgm:prSet/>
      <dgm:spPr/>
      <dgm:t>
        <a:bodyPr/>
        <a:lstStyle/>
        <a:p>
          <a:endParaRPr lang="cs-CZ"/>
        </a:p>
      </dgm:t>
    </dgm:pt>
    <dgm:pt modelId="{0B1BB449-7862-418F-81D1-F7AC8BABA1E5}" type="pres">
      <dgm:prSet presAssocID="{952B3644-652C-450D-A37C-9EE3C3A227A2}" presName="compositeShape" presStyleCnt="0">
        <dgm:presLayoutVars>
          <dgm:chMax val="7"/>
          <dgm:dir/>
          <dgm:resizeHandles val="exact"/>
        </dgm:presLayoutVars>
      </dgm:prSet>
      <dgm:spPr/>
    </dgm:pt>
    <dgm:pt modelId="{E3ADCB15-8676-4870-AAD0-624F03A1684A}" type="pres">
      <dgm:prSet presAssocID="{47758AC1-8327-443B-AB84-1B543560E866}" presName="circ1" presStyleLbl="vennNode1" presStyleIdx="0" presStyleCnt="3"/>
      <dgm:spPr/>
    </dgm:pt>
    <dgm:pt modelId="{C21BD667-DE69-4463-A2F7-ABD099FEED4B}" type="pres">
      <dgm:prSet presAssocID="{47758AC1-8327-443B-AB84-1B543560E86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BCBD79B-9F4A-42CF-B4D5-97A77C9460EC}" type="pres">
      <dgm:prSet presAssocID="{F0C34261-8C9D-41BB-B348-F1268E542C64}" presName="circ2" presStyleLbl="vennNode1" presStyleIdx="1" presStyleCnt="3"/>
      <dgm:spPr/>
    </dgm:pt>
    <dgm:pt modelId="{384154E4-F27A-444B-891E-3AAEE03EF73C}" type="pres">
      <dgm:prSet presAssocID="{F0C34261-8C9D-41BB-B348-F1268E542C6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8A43CBD-3D72-4877-BAAF-41B2B94AADD1}" type="pres">
      <dgm:prSet presAssocID="{9C2860B5-97FA-4429-AE78-F36B0925D95D}" presName="circ3" presStyleLbl="vennNode1" presStyleIdx="2" presStyleCnt="3"/>
      <dgm:spPr/>
    </dgm:pt>
    <dgm:pt modelId="{1B2B5BC0-885C-467D-B4F3-34620D744201}" type="pres">
      <dgm:prSet presAssocID="{9C2860B5-97FA-4429-AE78-F36B0925D95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B3318715-FA70-4E1D-8AF8-6DAD81C847D9}" type="presOf" srcId="{47758AC1-8327-443B-AB84-1B543560E866}" destId="{E3ADCB15-8676-4870-AAD0-624F03A1684A}" srcOrd="0" destOrd="0" presId="urn:microsoft.com/office/officeart/2005/8/layout/venn1"/>
    <dgm:cxn modelId="{9CE14326-F734-45E8-A34B-AF0BF0A723CC}" type="presOf" srcId="{9C2860B5-97FA-4429-AE78-F36B0925D95D}" destId="{1B2B5BC0-885C-467D-B4F3-34620D744201}" srcOrd="1" destOrd="0" presId="urn:microsoft.com/office/officeart/2005/8/layout/venn1"/>
    <dgm:cxn modelId="{9478CA2F-D1A5-4918-A91E-1EF938E08CA3}" srcId="{952B3644-652C-450D-A37C-9EE3C3A227A2}" destId="{47758AC1-8327-443B-AB84-1B543560E866}" srcOrd="0" destOrd="0" parTransId="{236A0519-81CC-4206-8B46-CE88AD8C330C}" sibTransId="{0C49FE54-E32D-4645-836E-DA7972B01A1C}"/>
    <dgm:cxn modelId="{BEF21760-68AD-4170-A004-447FCAD9E444}" type="presOf" srcId="{F0C34261-8C9D-41BB-B348-F1268E542C64}" destId="{9BCBD79B-9F4A-42CF-B4D5-97A77C9460EC}" srcOrd="0" destOrd="0" presId="urn:microsoft.com/office/officeart/2005/8/layout/venn1"/>
    <dgm:cxn modelId="{5C747965-43AF-4AAC-A977-32A629DF0BC1}" srcId="{952B3644-652C-450D-A37C-9EE3C3A227A2}" destId="{F0C34261-8C9D-41BB-B348-F1268E542C64}" srcOrd="1" destOrd="0" parTransId="{EF398450-FACE-4DE8-85EA-F0AA814F0CC0}" sibTransId="{16E27540-86FA-4A95-89F2-EE6835F62D8C}"/>
    <dgm:cxn modelId="{E0E47D46-01E9-4BF0-8FAF-1C2D76EE5192}" srcId="{952B3644-652C-450D-A37C-9EE3C3A227A2}" destId="{9C2860B5-97FA-4429-AE78-F36B0925D95D}" srcOrd="2" destOrd="0" parTransId="{BFAC418E-CB3A-44CA-9A66-7B6A46982824}" sibTransId="{1D9ADFBB-876B-4458-8333-A3C9A3B782AD}"/>
    <dgm:cxn modelId="{7DFC8A92-ADC9-44DB-9BC4-F340544294FF}" type="presOf" srcId="{F0C34261-8C9D-41BB-B348-F1268E542C64}" destId="{384154E4-F27A-444B-891E-3AAEE03EF73C}" srcOrd="1" destOrd="0" presId="urn:microsoft.com/office/officeart/2005/8/layout/venn1"/>
    <dgm:cxn modelId="{9630FBA3-3CAC-4F90-A526-837A44808900}" type="presOf" srcId="{952B3644-652C-450D-A37C-9EE3C3A227A2}" destId="{0B1BB449-7862-418F-81D1-F7AC8BABA1E5}" srcOrd="0" destOrd="0" presId="urn:microsoft.com/office/officeart/2005/8/layout/venn1"/>
    <dgm:cxn modelId="{597126B6-4A9C-4B33-8D27-18C297C7CFC2}" type="presOf" srcId="{9C2860B5-97FA-4429-AE78-F36B0925D95D}" destId="{C8A43CBD-3D72-4877-BAAF-41B2B94AADD1}" srcOrd="0" destOrd="0" presId="urn:microsoft.com/office/officeart/2005/8/layout/venn1"/>
    <dgm:cxn modelId="{F31C87D3-D237-4805-888C-A0CD832C357F}" type="presOf" srcId="{47758AC1-8327-443B-AB84-1B543560E866}" destId="{C21BD667-DE69-4463-A2F7-ABD099FEED4B}" srcOrd="1" destOrd="0" presId="urn:microsoft.com/office/officeart/2005/8/layout/venn1"/>
    <dgm:cxn modelId="{8CCAABB7-315D-4A27-BD81-76FE698D5FC4}" type="presParOf" srcId="{0B1BB449-7862-418F-81D1-F7AC8BABA1E5}" destId="{E3ADCB15-8676-4870-AAD0-624F03A1684A}" srcOrd="0" destOrd="0" presId="urn:microsoft.com/office/officeart/2005/8/layout/venn1"/>
    <dgm:cxn modelId="{87C70460-050B-430D-9AE0-F1FE67B442FF}" type="presParOf" srcId="{0B1BB449-7862-418F-81D1-F7AC8BABA1E5}" destId="{C21BD667-DE69-4463-A2F7-ABD099FEED4B}" srcOrd="1" destOrd="0" presId="urn:microsoft.com/office/officeart/2005/8/layout/venn1"/>
    <dgm:cxn modelId="{8461E7CC-60BE-4DC1-9B9E-66C6C5C409B5}" type="presParOf" srcId="{0B1BB449-7862-418F-81D1-F7AC8BABA1E5}" destId="{9BCBD79B-9F4A-42CF-B4D5-97A77C9460EC}" srcOrd="2" destOrd="0" presId="urn:microsoft.com/office/officeart/2005/8/layout/venn1"/>
    <dgm:cxn modelId="{B689E4D4-0612-40EB-86BC-385C4840E3F0}" type="presParOf" srcId="{0B1BB449-7862-418F-81D1-F7AC8BABA1E5}" destId="{384154E4-F27A-444B-891E-3AAEE03EF73C}" srcOrd="3" destOrd="0" presId="urn:microsoft.com/office/officeart/2005/8/layout/venn1"/>
    <dgm:cxn modelId="{23359879-A53E-44EA-B833-0B67007CA1C5}" type="presParOf" srcId="{0B1BB449-7862-418F-81D1-F7AC8BABA1E5}" destId="{C8A43CBD-3D72-4877-BAAF-41B2B94AADD1}" srcOrd="4" destOrd="0" presId="urn:microsoft.com/office/officeart/2005/8/layout/venn1"/>
    <dgm:cxn modelId="{1C4D8DCA-83F8-430D-B446-5ECA5359E4A5}" type="presParOf" srcId="{0B1BB449-7862-418F-81D1-F7AC8BABA1E5}" destId="{1B2B5BC0-885C-467D-B4F3-34620D74420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ADCB15-8676-4870-AAD0-624F03A1684A}">
      <dsp:nvSpPr>
        <dsp:cNvPr id="0" name=""/>
        <dsp:cNvSpPr/>
      </dsp:nvSpPr>
      <dsp:spPr>
        <a:xfrm>
          <a:off x="1370280" y="40426"/>
          <a:ext cx="1940494" cy="1940494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témata</a:t>
          </a:r>
        </a:p>
      </dsp:txBody>
      <dsp:txXfrm>
        <a:off x="1629013" y="380013"/>
        <a:ext cx="1423029" cy="873222"/>
      </dsp:txXfrm>
    </dsp:sp>
    <dsp:sp modelId="{9BCBD79B-9F4A-42CF-B4D5-97A77C9460EC}">
      <dsp:nvSpPr>
        <dsp:cNvPr id="0" name=""/>
        <dsp:cNvSpPr/>
      </dsp:nvSpPr>
      <dsp:spPr>
        <a:xfrm>
          <a:off x="2070475" y="1253236"/>
          <a:ext cx="1940494" cy="194049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typy příběhů</a:t>
          </a:r>
        </a:p>
      </dsp:txBody>
      <dsp:txXfrm>
        <a:off x="2663943" y="1754530"/>
        <a:ext cx="1164296" cy="1067272"/>
      </dsp:txXfrm>
    </dsp:sp>
    <dsp:sp modelId="{C8A43CBD-3D72-4877-BAAF-41B2B94AADD1}">
      <dsp:nvSpPr>
        <dsp:cNvPr id="0" name=""/>
        <dsp:cNvSpPr/>
      </dsp:nvSpPr>
      <dsp:spPr>
        <a:xfrm>
          <a:off x="670085" y="1253236"/>
          <a:ext cx="1940494" cy="19404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skupiny diváků</a:t>
          </a:r>
        </a:p>
      </dsp:txBody>
      <dsp:txXfrm>
        <a:off x="852815" y="1754530"/>
        <a:ext cx="1164296" cy="10672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EF7051-DBB1-4E3A-9C93-F64706365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D89B6FD-25B6-405C-9153-238DFE0A53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DD46EB-079A-4058-B487-68585FDD6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E749-9902-402E-8DF9-72BA7226569D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2A43B3A-7353-4A7E-827C-8E3EB6D15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3562050-1750-4049-8561-080FC2568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2C8D0-2C6B-45C9-92C4-86F0B5B23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2514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0E3974-81F6-4FFE-BF7F-F2FD663C0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7F9767C-AA4D-4E64-8486-CC4C499542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FEBD8C4-3060-4B4B-ADE0-5E9684613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E749-9902-402E-8DF9-72BA7226569D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CC758A5-EC68-4E1F-A2DA-3F288B98D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0B49BC0-9F7C-4CF8-9E02-FF0E1518A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2C8D0-2C6B-45C9-92C4-86F0B5B23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9053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0304174-3834-4329-A147-678287746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F7FF4C6-932C-4CF4-8571-2D23F0FDE9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B88FAD-20DD-4270-AFFC-5B4A54664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E749-9902-402E-8DF9-72BA7226569D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E57EE5B-FD57-4565-806C-99F79B032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A32AA3-ECF1-4100-967B-16BCCE1C8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2C8D0-2C6B-45C9-92C4-86F0B5B23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9418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B35738-E707-4FB8-9F77-10D24AAF7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B6C50B2-1E91-479D-8B41-11A694A08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8400212-9306-4612-A395-2677B8410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E749-9902-402E-8DF9-72BA7226569D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2AC9E60-9D39-4C7A-9630-694733BC9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F9AC2E9-2196-4182-AE29-4B61B7727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2C8D0-2C6B-45C9-92C4-86F0B5B23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9202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9329B7-9922-4B10-8FCF-87FDB48A5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B88C0E7-9EE2-485B-9ACB-5C4BC67BC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AB0F83D-EC6C-407A-82A3-8B3D5D62E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E749-9902-402E-8DF9-72BA7226569D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0C6968-1FE2-4D7A-81D3-1CD3AB419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E1AFE5-31EA-48E9-A75D-982557D68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2C8D0-2C6B-45C9-92C4-86F0B5B23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346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62B90A-D352-444C-9EFB-C26132E9B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03EEAF2-7F91-4A0F-A06D-B67DFBE855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F9F32A4-FAB4-4A0B-B599-D840A5788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5BCD036-43CF-406D-B38D-46B780DAD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E749-9902-402E-8DF9-72BA7226569D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A0C5B65-56A5-4B9D-824F-8212C3F4C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7D7DAC5-F807-4B49-AA56-5636EC421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2C8D0-2C6B-45C9-92C4-86F0B5B23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2953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4E2B4F-8896-4463-B633-382D6C09E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2890269-78D9-44E7-A6DB-3762A68ECA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04FA217-B621-4030-81DD-23DD990629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19DA6C1-AE7A-4987-A05C-3BCED399D8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09585B25-CDE8-49B0-B80F-21391131D0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7A282B7-EFCA-411E-B021-C03636AC7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E749-9902-402E-8DF9-72BA7226569D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7FB8E5F-E161-4897-A714-95B2D3EDE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EEAAD0E-A85E-42D9-86D0-5AADE528E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2C8D0-2C6B-45C9-92C4-86F0B5B23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1203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C9D391-F8D8-4E98-9182-01D854BDF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4137ECD-63A1-44A3-B166-1582E07BB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E749-9902-402E-8DF9-72BA7226569D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7EC7F28-43ED-4094-B8AB-D0187832B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FB8C319-BE89-4602-A9CE-FA01B94F5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2C8D0-2C6B-45C9-92C4-86F0B5B23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1196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17105C4-8369-41FE-B389-F7F91A0B7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E749-9902-402E-8DF9-72BA7226569D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331BF42-D258-4ACD-A7BD-154026410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F030E42-4D1C-4318-A3E2-085CD14D7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2C8D0-2C6B-45C9-92C4-86F0B5B23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8648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F6B408-05CD-4CE0-A321-FA8FDC4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511BFC-449B-411F-A1AD-A5C17C371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E8BE276-BD50-446E-B46E-E4247529E1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71D05BA-5D57-4D66-9F71-4228621C7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E749-9902-402E-8DF9-72BA7226569D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CD6D7A0-89D2-4C58-80D8-8E90A34F7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4ADF0D0-02BA-42B8-BE74-67FAC89EF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2C8D0-2C6B-45C9-92C4-86F0B5B23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8778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8A7280-074C-4242-91D6-DA4931834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0CB9BBC-BDF8-449E-AE10-6192FA22D1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5165E83F-3894-45D6-B164-55D2164DA8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62709FC-4B55-4087-BF31-A67FD8CF3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E749-9902-402E-8DF9-72BA7226569D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F7C089A-BDB2-4F21-8B1F-12AB4B387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7A97745-7EDA-4C9E-A763-CD4636718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2C8D0-2C6B-45C9-92C4-86F0B5B23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821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C1B1BA1-5A47-4841-AF10-FA18F2774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A130CEA-A243-4467-B80F-17F5DB8770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DA21F43-9EE4-43CA-97D3-833C6D5ADD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7E749-9902-402E-8DF9-72BA7226569D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4E30A31-43B8-42FB-A9AC-E1F27B429D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6F127A-94E2-41DC-BE68-609981E8AF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2C8D0-2C6B-45C9-92C4-86F0B5B23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713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hyperlink" Target="https://cz.pinterest.com/" TargetMode="External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fracz.cz/pohadkovy-kufrik-dreveny" TargetMode="External"/><Relationship Id="rId3" Type="http://schemas.openxmlformats.org/officeDocument/2006/relationships/hyperlink" Target="https://www.pasparta.cz/molekuly-cteni/" TargetMode="External"/><Relationship Id="rId7" Type="http://schemas.openxmlformats.org/officeDocument/2006/relationships/hyperlink" Target="https://www.pasparta.cz/drevene-divadlo-kamishibai/" TargetMode="External"/><Relationship Id="rId2" Type="http://schemas.openxmlformats.org/officeDocument/2006/relationships/hyperlink" Target="https://www.pasparta.cz/kamishibai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petrinum.com/69-obrazove-soubory" TargetMode="External"/><Relationship Id="rId5" Type="http://schemas.openxmlformats.org/officeDocument/2006/relationships/hyperlink" Target="https://www.infracz.cz/pohadkovy-kufrik" TargetMode="External"/><Relationship Id="rId4" Type="http://schemas.openxmlformats.org/officeDocument/2006/relationships/hyperlink" Target="https://www.libristo.cz/cs/nakladatel/MK67%20KAMISHIBAI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fracz.cz/pohadkovy-kufrik-dreveny" TargetMode="External"/><Relationship Id="rId2" Type="http://schemas.openxmlformats.org/officeDocument/2006/relationships/hyperlink" Target="https://www.pasparta.cz/aktuality/zacni-hrat-divadlo-kamishibai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y8cTwiSMIm4" TargetMode="External"/><Relationship Id="rId4" Type="http://schemas.openxmlformats.org/officeDocument/2006/relationships/hyperlink" Target="https://www.youtube.com/watch?v=RM0OvjwR5-4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hyperlink" Target="https://www.infracz.cz/pohadkovy-kufri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ujrozhlas.cz/artcafe/papirove-divadlo-kamishibai-se-pred-dekadami-dostalo-do-evropy-jake-pribehy-vypravi" TargetMode="External"/><Relationship Id="rId2" Type="http://schemas.openxmlformats.org/officeDocument/2006/relationships/hyperlink" Target="https://prosolutions.sk/kamisibai-divadlo-ma-svoj-pribeh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uha.mzk.cz/clanky/papirove-divadlo-kamishibai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NmO0wyUgLo" TargetMode="Externa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mikulov.knihovna.cz/edukacni-programy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mikulov.knihovna.cz/kamishibai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nihovnahk.cz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cz.pinterest.com/creativerenee/kamishibai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babelio.com/auteur/Edith-Montelle/65801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jpeg"/><Relationship Id="rId17" Type="http://schemas.openxmlformats.org/officeDocument/2006/relationships/hyperlink" Target="https://cz.pinterest.com/" TargetMode="External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9C077B-7B61-4207-B4E0-F35038A9AA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01548" y="1122363"/>
            <a:ext cx="7667538" cy="3005020"/>
          </a:xfrm>
        </p:spPr>
        <p:txBody>
          <a:bodyPr>
            <a:normAutofit/>
          </a:bodyPr>
          <a:lstStyle/>
          <a:p>
            <a:r>
              <a:rPr lang="cs-CZ" sz="4800" b="1" dirty="0"/>
              <a:t>Můj příběh o </a:t>
            </a:r>
            <a:r>
              <a:rPr lang="cs-CZ" sz="4800" b="1" dirty="0" err="1"/>
              <a:t>kamishibai</a:t>
            </a:r>
            <a:endParaRPr lang="cs-CZ" sz="4800" b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EE1F46A-A276-4056-AA8E-1B1FB9615D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6674" y="4219662"/>
            <a:ext cx="5391325" cy="1038138"/>
          </a:xfrm>
        </p:spPr>
        <p:txBody>
          <a:bodyPr/>
          <a:lstStyle/>
          <a:p>
            <a:r>
              <a:rPr lang="cs-CZ" dirty="0"/>
              <a:t>Bc. Kateřina Hubertová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3739F58-0411-49AA-934E-2CBB9FF3A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104" y="1677798"/>
            <a:ext cx="3638725" cy="36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42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E44B48-3B7F-466D-A8E9-B84229D36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E749B5B4-694C-4C78-AE47-AB02B4EECF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34344" y="488156"/>
            <a:ext cx="2947247" cy="22479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8FB28E58-B5DB-48B7-B522-AC71663153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008" y="458071"/>
            <a:ext cx="2860645" cy="189898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68CE221-78B5-432A-A7B6-92C6FB371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4343" y="2859086"/>
            <a:ext cx="3262605" cy="326260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8C794AC-085D-4DDD-BB7F-86C696BB21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5723" y="458071"/>
            <a:ext cx="2100829" cy="296430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AA93CACB-2EAB-4D85-83BC-9A5155BFB9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823" y="4616742"/>
            <a:ext cx="2238375" cy="150495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5E98DAE-6573-4CF4-8DCE-EB4AAD1FFE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6106" y="4541992"/>
            <a:ext cx="2669727" cy="1877859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1717DD30-6DE1-422D-A5EF-2FC33E0BDF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008" y="2433637"/>
            <a:ext cx="2247900" cy="22479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623BAD9-04F1-46F5-AD0E-D6122B8BAF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60055" y="438149"/>
            <a:ext cx="2247900" cy="399097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A92A650D-A812-4F0C-B484-B89A96917E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937" y="3557587"/>
            <a:ext cx="2247900" cy="3295650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B8D1BF49-C5EE-44B9-9115-77A285EB89B0}"/>
              </a:ext>
            </a:extLst>
          </p:cNvPr>
          <p:cNvSpPr txBox="1"/>
          <p:nvPr/>
        </p:nvSpPr>
        <p:spPr>
          <a:xfrm>
            <a:off x="369116" y="6291743"/>
            <a:ext cx="2542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Zdroj: </a:t>
            </a:r>
            <a:r>
              <a:rPr lang="cs-CZ" sz="1200" dirty="0">
                <a:hlinkClick r:id="rId11"/>
              </a:rPr>
              <a:t>https://cz.pinterest.com/</a:t>
            </a:r>
            <a:r>
              <a:rPr lang="cs-CZ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14944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7502A7-3F33-4749-AC2B-AD4E0C514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8292B93-65B5-4F5B-9108-A8C13081B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3600" dirty="0" err="1">
                <a:solidFill>
                  <a:schemeClr val="accent1">
                    <a:lumMod val="50000"/>
                  </a:schemeClr>
                </a:solidFill>
              </a:rPr>
              <a:t>Kamishibai</a:t>
            </a:r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> přináší spojení obrázků, divadla a vyprávění příběhů bez techniky. Je to technika velmi dobře využitelná při práci v knihovnách všech velikostí s různými věkovými skupinami.  </a:t>
            </a:r>
          </a:p>
          <a:p>
            <a:pPr marL="0" indent="0" algn="ctr">
              <a:buNone/>
            </a:pPr>
            <a:r>
              <a:rPr lang="cs-CZ" sz="3600" dirty="0">
                <a:solidFill>
                  <a:schemeClr val="accent1">
                    <a:lumMod val="50000"/>
                  </a:schemeClr>
                </a:solidFill>
              </a:rPr>
              <a:t>Ilustrovaná podoba přitahuje pozornost.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7681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C71C148-0300-4B11-B711-43C1F9A86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Nejen v knihovnách 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7BC9647-9860-4AB8-9BFE-88DA2ABDF0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417740"/>
            <a:ext cx="5157787" cy="44461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Využití </a:t>
            </a:r>
            <a:r>
              <a:rPr lang="cs-CZ" dirty="0" err="1"/>
              <a:t>Kamishibai</a:t>
            </a:r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DAEAD06-095A-44F6-8833-A68983A380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138" y="2147582"/>
            <a:ext cx="5651383" cy="4345293"/>
          </a:xfrm>
        </p:spPr>
        <p:txBody>
          <a:bodyPr>
            <a:normAutofit lnSpcReduction="10000"/>
          </a:bodyPr>
          <a:lstStyle/>
          <a:p>
            <a:pPr lvl="1"/>
            <a:r>
              <a:rPr lang="cs-CZ" b="1" dirty="0"/>
              <a:t>Vzdělávání</a:t>
            </a:r>
            <a:r>
              <a:rPr lang="cs-CZ" dirty="0"/>
              <a:t>: obohacení novými způsoby a podněty při vzdělávacích akcích.</a:t>
            </a:r>
          </a:p>
          <a:p>
            <a:pPr lvl="1"/>
            <a:r>
              <a:rPr lang="cs-CZ" b="1" dirty="0"/>
              <a:t>Informování</a:t>
            </a:r>
            <a:r>
              <a:rPr lang="cs-CZ" dirty="0"/>
              <a:t>: Prezentace informačních témat (např. historie, věda, kultura).</a:t>
            </a:r>
          </a:p>
          <a:p>
            <a:pPr lvl="1"/>
            <a:r>
              <a:rPr lang="cs-CZ" b="1" dirty="0"/>
              <a:t>Zábava</a:t>
            </a:r>
            <a:r>
              <a:rPr lang="cs-CZ" dirty="0"/>
              <a:t>: </a:t>
            </a:r>
            <a:r>
              <a:rPr lang="cs-CZ" dirty="0" err="1"/>
              <a:t>Kamishibai</a:t>
            </a:r>
            <a:r>
              <a:rPr lang="cs-CZ" dirty="0"/>
              <a:t> jako zábavný nástroj pro děti i dospělé.</a:t>
            </a:r>
          </a:p>
          <a:p>
            <a:pPr lvl="1"/>
            <a:r>
              <a:rPr lang="cs-CZ" b="1" dirty="0"/>
              <a:t>Terapeutické účinky</a:t>
            </a:r>
            <a:r>
              <a:rPr lang="cs-CZ" dirty="0"/>
              <a:t>: Jak </a:t>
            </a:r>
            <a:r>
              <a:rPr lang="cs-CZ" dirty="0" err="1"/>
              <a:t>kamishibai</a:t>
            </a:r>
            <a:r>
              <a:rPr lang="cs-CZ" dirty="0"/>
              <a:t> může pomoci při léčbě a rehabilitaci.</a:t>
            </a:r>
          </a:p>
          <a:p>
            <a:endParaRPr lang="cs-CZ" dirty="0"/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B8F3A179-B648-4F64-8B2D-C4CECC63D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40367" y="436228"/>
            <a:ext cx="4015021" cy="41944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Pro koho</a:t>
            </a: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20965601-AD1B-41BF-92BB-1E85B5659F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264866" y="926781"/>
            <a:ext cx="4090521" cy="232814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Děti</a:t>
            </a:r>
          </a:p>
          <a:p>
            <a:r>
              <a:rPr lang="cs-CZ" dirty="0"/>
              <a:t>Školáci, studenti</a:t>
            </a:r>
          </a:p>
          <a:p>
            <a:r>
              <a:rPr lang="cs-CZ" dirty="0"/>
              <a:t>Nemocní</a:t>
            </a:r>
          </a:p>
          <a:p>
            <a:r>
              <a:rPr lang="cs-CZ" dirty="0"/>
              <a:t>Senioři</a:t>
            </a:r>
          </a:p>
          <a:p>
            <a:r>
              <a:rPr lang="cs-CZ" dirty="0"/>
              <a:t>Kdokoliv</a:t>
            </a: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3CAE5470-0EFA-4298-8F1A-93C15EC057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5205013"/>
              </p:ext>
            </p:extLst>
          </p:nvPr>
        </p:nvGraphicFramePr>
        <p:xfrm>
          <a:off x="6853806" y="3326033"/>
          <a:ext cx="4681056" cy="3234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7419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2047E006-A074-411B-A36B-25877EAFC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4501"/>
          </a:xfrm>
        </p:spPr>
        <p:txBody>
          <a:bodyPr>
            <a:normAutofit/>
          </a:bodyPr>
          <a:lstStyle/>
          <a:p>
            <a:r>
              <a:rPr lang="cs-CZ" sz="3600" b="1" dirty="0" err="1"/>
              <a:t>Kamishibai</a:t>
            </a:r>
            <a:r>
              <a:rPr lang="cs-CZ" sz="3600" b="1" dirty="0"/>
              <a:t> 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BA351AF-F687-4051-948C-4D3268E8F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9626"/>
            <a:ext cx="10515600" cy="5293249"/>
          </a:xfrm>
        </p:spPr>
        <p:txBody>
          <a:bodyPr>
            <a:normAutofit fontScale="77500" lnSpcReduction="20000"/>
          </a:bodyPr>
          <a:lstStyle/>
          <a:p>
            <a:r>
              <a:rPr lang="cs-CZ" dirty="0">
                <a:ea typeface="Calibri" panose="020F0502020204030204" pitchFamily="34" charset="0"/>
              </a:rPr>
              <a:t>do knihoven ideální, nízkonákladové, flexibilní</a:t>
            </a:r>
          </a:p>
          <a:p>
            <a:r>
              <a:rPr lang="cs-CZ" dirty="0">
                <a:ea typeface="Calibri" panose="020F0502020204030204" pitchFamily="34" charset="0"/>
              </a:rPr>
              <a:t>lze ho použít rovnou, bez práce, pomocí příběhů, které jsou k dispozici… nebo popřemýšlet, vytvořit něco svého a použít přesně k potřebnému účelu…</a:t>
            </a:r>
          </a:p>
          <a:p>
            <a:endParaRPr lang="cs-CZ" sz="1900" dirty="0"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dirty="0">
                <a:ea typeface="Calibri" panose="020F0502020204030204" pitchFamily="34" charset="0"/>
              </a:rPr>
              <a:t>Má opravdu velký potenciál:</a:t>
            </a:r>
          </a:p>
          <a:p>
            <a:pPr marL="0" indent="0">
              <a:buNone/>
            </a:pPr>
            <a:r>
              <a:rPr lang="cs-CZ" dirty="0">
                <a:ea typeface="Calibri" panose="020F0502020204030204" pitchFamily="34" charset="0"/>
              </a:rPr>
              <a:t>Workshopy pro různé věkové skupiny především dětí. Mohlo by se jednat o komplexní celoroční projekty třídy nebo skupiny dětí od nápadu po realizaci divadelního představení. </a:t>
            </a:r>
          </a:p>
          <a:p>
            <a:pPr marL="457200" lvl="1" indent="0">
              <a:buNone/>
            </a:pPr>
            <a:r>
              <a:rPr lang="cs-CZ" dirty="0">
                <a:ea typeface="Calibri" panose="020F0502020204030204" pitchFamily="34" charset="0"/>
              </a:rPr>
              <a:t>Pracovní dílna  přímo </a:t>
            </a:r>
            <a:r>
              <a:rPr lang="cs-CZ" b="1" dirty="0">
                <a:ea typeface="Calibri" panose="020F0502020204030204" pitchFamily="34" charset="0"/>
              </a:rPr>
              <a:t>na výrobu </a:t>
            </a:r>
            <a:r>
              <a:rPr lang="cs-CZ" dirty="0">
                <a:ea typeface="Calibri" panose="020F0502020204030204" pitchFamily="34" charset="0"/>
              </a:rPr>
              <a:t>dřevěného/papundeklového </a:t>
            </a:r>
            <a:r>
              <a:rPr lang="cs-CZ" b="1" dirty="0">
                <a:ea typeface="Calibri" panose="020F0502020204030204" pitchFamily="34" charset="0"/>
              </a:rPr>
              <a:t>divadla</a:t>
            </a:r>
          </a:p>
          <a:p>
            <a:pPr marL="457200" lvl="1" indent="0">
              <a:buNone/>
            </a:pPr>
            <a:r>
              <a:rPr lang="cs-CZ" dirty="0">
                <a:ea typeface="Calibri" panose="020F0502020204030204" pitchFamily="34" charset="0"/>
              </a:rPr>
              <a:t>Další pracovní dílna zaměřená na vymyšlení </a:t>
            </a:r>
            <a:r>
              <a:rPr lang="cs-CZ" b="1" dirty="0" err="1">
                <a:ea typeface="Calibri" panose="020F0502020204030204" pitchFamily="34" charset="0"/>
              </a:rPr>
              <a:t>kamishibai</a:t>
            </a:r>
            <a:r>
              <a:rPr lang="cs-CZ" b="1" dirty="0">
                <a:ea typeface="Calibri" panose="020F0502020204030204" pitchFamily="34" charset="0"/>
              </a:rPr>
              <a:t> příběhu</a:t>
            </a:r>
            <a:r>
              <a:rPr lang="cs-CZ" dirty="0">
                <a:ea typeface="Calibri" panose="020F0502020204030204" pitchFamily="34" charset="0"/>
              </a:rPr>
              <a:t>. </a:t>
            </a:r>
          </a:p>
          <a:p>
            <a:pPr marL="457200" lvl="1" indent="0">
              <a:buNone/>
            </a:pPr>
            <a:r>
              <a:rPr lang="cs-CZ" dirty="0">
                <a:ea typeface="Calibri" panose="020F0502020204030204" pitchFamily="34" charset="0"/>
              </a:rPr>
              <a:t>Další tvorba příběhu tak, aby bylo možné </a:t>
            </a:r>
            <a:r>
              <a:rPr lang="cs-CZ" b="1" dirty="0">
                <a:ea typeface="Calibri" panose="020F0502020204030204" pitchFamily="34" charset="0"/>
              </a:rPr>
              <a:t>rozpracovat ho do jednotlivých obrazů. </a:t>
            </a:r>
          </a:p>
          <a:p>
            <a:pPr marL="457200" lvl="1" indent="0">
              <a:buNone/>
            </a:pPr>
            <a:r>
              <a:rPr lang="cs-CZ" dirty="0">
                <a:ea typeface="Calibri" panose="020F0502020204030204" pitchFamily="34" charset="0"/>
              </a:rPr>
              <a:t>Následovala by </a:t>
            </a:r>
            <a:r>
              <a:rPr lang="cs-CZ" b="1" dirty="0">
                <a:ea typeface="Calibri" panose="020F0502020204030204" pitchFamily="34" charset="0"/>
              </a:rPr>
              <a:t>výtvarná stránka </a:t>
            </a:r>
            <a:r>
              <a:rPr lang="cs-CZ" dirty="0">
                <a:ea typeface="Calibri" panose="020F0502020204030204" pitchFamily="34" charset="0"/>
              </a:rPr>
              <a:t>a lekce </a:t>
            </a:r>
            <a:r>
              <a:rPr lang="cs-CZ" b="1" dirty="0" err="1">
                <a:ea typeface="Calibri" panose="020F0502020204030204" pitchFamily="34" charset="0"/>
              </a:rPr>
              <a:t>storytellingu</a:t>
            </a:r>
            <a:r>
              <a:rPr lang="cs-CZ" dirty="0">
                <a:ea typeface="Calibri" panose="020F0502020204030204" pitchFamily="34" charset="0"/>
              </a:rPr>
              <a:t>. </a:t>
            </a:r>
          </a:p>
          <a:p>
            <a:pPr marL="457200" lvl="1" indent="0">
              <a:buNone/>
            </a:pPr>
            <a:r>
              <a:rPr lang="cs-CZ" dirty="0">
                <a:ea typeface="Calibri" panose="020F0502020204030204" pitchFamily="34" charset="0"/>
              </a:rPr>
              <a:t>A samotné </a:t>
            </a:r>
            <a:r>
              <a:rPr lang="cs-CZ" b="1" dirty="0">
                <a:ea typeface="Calibri" panose="020F0502020204030204" pitchFamily="34" charset="0"/>
              </a:rPr>
              <a:t>divadelní představení </a:t>
            </a:r>
            <a:r>
              <a:rPr lang="cs-CZ" dirty="0">
                <a:ea typeface="Calibri" panose="020F0502020204030204" pitchFamily="34" charset="0"/>
              </a:rPr>
              <a:t>na závěr.</a:t>
            </a:r>
          </a:p>
          <a:p>
            <a:pPr marL="457200" lvl="1" indent="0">
              <a:buNone/>
            </a:pPr>
            <a:endParaRPr lang="cs-CZ" dirty="0"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dirty="0">
                <a:ea typeface="Calibri" panose="020F0502020204030204" pitchFamily="34" charset="0"/>
              </a:rPr>
              <a:t>Účastnící takového projektu si ani nevšimnou, co všechno si vyzkoušeli: </a:t>
            </a:r>
            <a:r>
              <a:rPr lang="cs-CZ" b="1" dirty="0">
                <a:ea typeface="Calibri" panose="020F0502020204030204" pitchFamily="34" charset="0"/>
              </a:rPr>
              <a:t>plánování, manuální zručnost, tvůrčí psaní, skupinová práce a spolupráce, rozvoj osobnosti, komunikace, řešení vzniklých problémů, výtvarné zpracování</a:t>
            </a:r>
            <a:r>
              <a:rPr lang="cs-CZ" dirty="0">
                <a:ea typeface="Calibri" panose="020F0502020204030204" pitchFamily="34" charset="0"/>
              </a:rPr>
              <a:t>… a v neposlední řadě </a:t>
            </a:r>
            <a:r>
              <a:rPr lang="cs-CZ" b="1" dirty="0">
                <a:ea typeface="Calibri" panose="020F0502020204030204" pitchFamily="34" charset="0"/>
              </a:rPr>
              <a:t>rozšíření slovní zásoby, eliminace logopedických problémů a umění vypravěčské </a:t>
            </a:r>
            <a:r>
              <a:rPr lang="cs-CZ" dirty="0">
                <a:ea typeface="Calibri" panose="020F0502020204030204" pitchFamily="34" charset="0"/>
              </a:rPr>
              <a:t>v konečném představení.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5702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84258D-6FA3-4DCA-A3B8-C3DC411F3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868" y="264458"/>
            <a:ext cx="10515600" cy="1086170"/>
          </a:xfrm>
        </p:spPr>
        <p:txBody>
          <a:bodyPr>
            <a:normAutofit/>
          </a:bodyPr>
          <a:lstStyle/>
          <a:p>
            <a:r>
              <a:rPr lang="cs-CZ" sz="3600" b="1" dirty="0"/>
              <a:t>Vypravěč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71ABE1-028F-484F-A840-0286713B7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0628"/>
            <a:ext cx="10515600" cy="5058561"/>
          </a:xfrm>
        </p:spPr>
        <p:txBody>
          <a:bodyPr>
            <a:normAutofit lnSpcReduction="10000"/>
          </a:bodyPr>
          <a:lstStyle/>
          <a:p>
            <a:r>
              <a:rPr lang="cs-CZ" dirty="0"/>
              <a:t>Může jím být kdokoliv – mezi čteným a vyprávěným je pochopitelně rozdíl. Ale možné je oboje a na kvalitě se to nemusí vůbec projevit.</a:t>
            </a:r>
          </a:p>
          <a:p>
            <a:r>
              <a:rPr lang="cs-CZ" dirty="0"/>
              <a:t>Dřevěný rám divadla umožňuje divákům spoluvytvářet příběhy – vznikají neplánované situace, spontánní reakce… Vypravěč může (ale také nemusí…) na to reagovat…</a:t>
            </a:r>
          </a:p>
          <a:p>
            <a:r>
              <a:rPr lang="cs-CZ" dirty="0"/>
              <a:t>Vypravěč ví, jak bude příběh pokračovat, dítě si ho „vykoukává“ z obrázků. A společně procházejí neopakovatelnou atmosférou.</a:t>
            </a:r>
          </a:p>
          <a:p>
            <a:r>
              <a:rPr lang="cs-CZ" dirty="0"/>
              <a:t>Vypravěč do vyprávění může (ale nemusí) zapojovat celé tělo a vyprávění doplňovat pohybem.</a:t>
            </a:r>
          </a:p>
          <a:p>
            <a:r>
              <a:rPr lang="cs-CZ" dirty="0"/>
              <a:t>Může se upozaďovat a v centru bude příběh… Nebo může být klaunem s divadlem kolem… Ideální je od všeho trochu. </a:t>
            </a:r>
          </a:p>
          <a:p>
            <a:r>
              <a:rPr lang="cs-CZ" dirty="0"/>
              <a:t>Může být v kostýmu, ale nemusí…</a:t>
            </a:r>
          </a:p>
        </p:txBody>
      </p:sp>
    </p:spTree>
    <p:extLst>
      <p:ext uri="{BB962C8B-B14F-4D97-AF65-F5344CB8AC3E}">
        <p14:creationId xmlns:p14="http://schemas.microsoft.com/office/powerpoint/2010/main" val="1942985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090A9E-6220-4556-8450-049ECF073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79116"/>
          </a:xfrm>
        </p:spPr>
        <p:txBody>
          <a:bodyPr>
            <a:normAutofit/>
          </a:bodyPr>
          <a:lstStyle/>
          <a:p>
            <a:r>
              <a:rPr lang="cs-CZ" sz="3600" b="1" dirty="0"/>
              <a:t>Představení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370BFF8-77A6-48DB-820C-7C5ABCA72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960" y="1535185"/>
            <a:ext cx="10515600" cy="4806892"/>
          </a:xfrm>
        </p:spPr>
        <p:txBody>
          <a:bodyPr>
            <a:normAutofit/>
          </a:bodyPr>
          <a:lstStyle/>
          <a:p>
            <a:r>
              <a:rPr lang="cs-CZ" dirty="0" err="1"/>
              <a:t>Kamishibai</a:t>
            </a:r>
            <a:r>
              <a:rPr lang="cs-CZ" dirty="0"/>
              <a:t> není pro posluchárnu, ale pro kroužek posluchačů třeba na polštářích  (ideálně 10 až 15 posluchačů).</a:t>
            </a:r>
          </a:p>
          <a:p>
            <a:r>
              <a:rPr lang="cs-CZ" dirty="0"/>
              <a:t>Délka představení může být různá a lze přizpůsobit.</a:t>
            </a:r>
          </a:p>
          <a:p>
            <a:r>
              <a:rPr lang="cs-CZ" dirty="0"/>
              <a:t>Základem je obrazová sada, která se vyprávěním komentuje a obrazy se vyměňují…</a:t>
            </a:r>
          </a:p>
          <a:p>
            <a:r>
              <a:rPr lang="cs-CZ" dirty="0"/>
              <a:t>Každý vypravěč si může vytvořit vlastní originální rituál zahájení a ukončení představení.</a:t>
            </a:r>
          </a:p>
          <a:p>
            <a:r>
              <a:rPr lang="cs-CZ" dirty="0"/>
              <a:t>Příběh může zůstat otevřený… vypravěč oznámí konec a zavře dvířka… Někdy je těžké vyprávění ukončit, protože diváci jsou plni emocí…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2641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836E3F-FBE9-4496-ADE8-9776ACBB4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dirty="0"/>
              <a:t>Zvuk</a:t>
            </a:r>
            <a:r>
              <a:rPr lang="cs-CZ" b="1" dirty="0"/>
              <a:t>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2E9E530-CC7A-4F66-8CCE-81333240F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Zahájení (i ukončení…) – zvukový signál na upoutání pozornosti – bubínek, dřívka, zvonek, písnička… </a:t>
            </a:r>
          </a:p>
          <a:p>
            <a:r>
              <a:rPr lang="cs-CZ" dirty="0"/>
              <a:t>Pro hudebně zdatné – i v průběhu příběhu lze vkládat hudební vstupy, písničky k tématu, </a:t>
            </a:r>
            <a:r>
              <a:rPr lang="cs-CZ" dirty="0" err="1"/>
              <a:t>Orffovy</a:t>
            </a:r>
            <a:r>
              <a:rPr lang="cs-CZ" dirty="0"/>
              <a:t> nástroje i pro diváky </a:t>
            </a:r>
            <a:r>
              <a:rPr lang="cs-CZ" dirty="0" err="1"/>
              <a:t>apod</a:t>
            </a:r>
            <a:r>
              <a:rPr lang="cs-CZ" dirty="0"/>
              <a:t>…</a:t>
            </a:r>
          </a:p>
          <a:p>
            <a:r>
              <a:rPr lang="cs-CZ" dirty="0"/>
              <a:t>Lze použít mnoho aktivit, které knihovníci používají při besedách…  Lze rozdělit úlohy – někdo na pokyn bručí jako medvěd, někdo pípá jako kuřátko… vytleskávání… mačkání papíru, šumění větru…. realizovat nápady diváků, jak zvuk vytvořit.</a:t>
            </a:r>
          </a:p>
          <a:p>
            <a:pPr marL="0" indent="0">
              <a:buNone/>
            </a:pPr>
            <a:endParaRPr lang="cs-CZ" dirty="0"/>
          </a:p>
          <a:p>
            <a:pPr marL="0" lvl="0" indent="0">
              <a:buNone/>
            </a:pPr>
            <a:r>
              <a:rPr lang="cs-CZ" dirty="0">
                <a:solidFill>
                  <a:srgbClr val="00B050"/>
                </a:solidFill>
                <a:latin typeface="Caladea" panose="02040503050406030204" pitchFamily="18" charset="-18"/>
              </a:rPr>
              <a:t>BUM, BUM, BUM, BUM NA VRÁTKA, PŘICHÁZÍ K VÁM POHÁDKA</a:t>
            </a:r>
          </a:p>
          <a:p>
            <a:pPr marL="0" lvl="0" indent="0">
              <a:buNone/>
            </a:pPr>
            <a:r>
              <a:rPr lang="cs-CZ" dirty="0">
                <a:solidFill>
                  <a:srgbClr val="0070C0"/>
                </a:solidFill>
                <a:latin typeface="Caladea" panose="02040503050406030204" pitchFamily="18" charset="-18"/>
              </a:rPr>
              <a:t>ŤUK, ŤUK, ŤUK, SKŘÍŇKO, DÁŠ NÁM POHÁDKU?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560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772693-97D9-46E2-8E4F-C078BA3E8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Místo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2DD3898-B8BF-40AE-944B-83712DF63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Kdekoliv…</a:t>
            </a:r>
          </a:p>
          <a:p>
            <a:r>
              <a:rPr lang="cs-CZ" dirty="0"/>
              <a:t>Lze hrát venku, v přírodě. Lze využít přírodniny a venkovní přirozené zvuky na doplnění příběhu – pískání na trávu, lámání klacíků, šumění větru v korunách… nakonec listí může být i papírové na provázku uvnitř místnosti… ;)</a:t>
            </a:r>
          </a:p>
          <a:p>
            <a:r>
              <a:rPr lang="cs-CZ" dirty="0"/>
              <a:t>Atmosféru udělá stín stromu, vůně posečené trávy…</a:t>
            </a:r>
          </a:p>
          <a:p>
            <a:endParaRPr lang="cs-CZ" sz="1600" dirty="0"/>
          </a:p>
          <a:p>
            <a:r>
              <a:rPr lang="cs-CZ" dirty="0"/>
              <a:t>Pozor – je třeba najít rovnováhu mezi interaktivními prvky a samotným vyprávěním!</a:t>
            </a:r>
          </a:p>
          <a:p>
            <a:r>
              <a:rPr lang="cs-CZ" dirty="0"/>
              <a:t>Uzpůsobit sezení na zemi – polštáře, deky… pohodlí…</a:t>
            </a:r>
          </a:p>
        </p:txBody>
      </p:sp>
    </p:spTree>
    <p:extLst>
      <p:ext uri="{BB962C8B-B14F-4D97-AF65-F5344CB8AC3E}">
        <p14:creationId xmlns:p14="http://schemas.microsoft.com/office/powerpoint/2010/main" val="2942146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A85572-90D9-4B8C-B22E-C4DF2337C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6112"/>
          </a:xfrm>
        </p:spPr>
        <p:txBody>
          <a:bodyPr>
            <a:normAutofit/>
          </a:bodyPr>
          <a:lstStyle/>
          <a:p>
            <a:r>
              <a:rPr lang="cs-CZ" sz="3600" b="1" dirty="0"/>
              <a:t>Možnosti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D7E17A6-C858-472A-8CC8-6AB4F95E3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7072"/>
            <a:ext cx="10515600" cy="4859891"/>
          </a:xfrm>
        </p:spPr>
        <p:txBody>
          <a:bodyPr>
            <a:normAutofit lnSpcReduction="10000"/>
          </a:bodyPr>
          <a:lstStyle/>
          <a:p>
            <a:r>
              <a:rPr lang="cs-CZ" dirty="0"/>
              <a:t>Různá témata</a:t>
            </a:r>
          </a:p>
          <a:p>
            <a:r>
              <a:rPr lang="cs-CZ" dirty="0"/>
              <a:t>Různé typy příběhů</a:t>
            </a:r>
          </a:p>
          <a:p>
            <a:r>
              <a:rPr lang="cs-CZ" dirty="0"/>
              <a:t>Různé skupiny diváků</a:t>
            </a:r>
          </a:p>
          <a:p>
            <a:r>
              <a:rPr lang="cs-CZ" dirty="0"/>
              <a:t>Propojování </a:t>
            </a:r>
          </a:p>
          <a:p>
            <a:pPr lvl="1"/>
            <a:r>
              <a:rPr lang="cs-CZ" dirty="0"/>
              <a:t>lidí (posluchačů a vypravěče)</a:t>
            </a:r>
          </a:p>
          <a:p>
            <a:pPr lvl="1"/>
            <a:r>
              <a:rPr lang="cs-CZ" dirty="0"/>
              <a:t>výrazových forem vždy kombinace jazyk/zvuk – obraz – pohyb (pohyb obrázků/vypravěče/okolí/</a:t>
            </a:r>
            <a:r>
              <a:rPr lang="cs-CZ" dirty="0" err="1"/>
              <a:t>záměrný-náhodný</a:t>
            </a:r>
            <a:endParaRPr lang="cs-CZ" dirty="0"/>
          </a:p>
          <a:p>
            <a:r>
              <a:rPr lang="cs-CZ" dirty="0"/>
              <a:t>Divadlo nemá „</a:t>
            </a:r>
            <a:r>
              <a:rPr lang="cs-CZ" dirty="0" err="1"/>
              <a:t>kinoefekt</a:t>
            </a:r>
            <a:r>
              <a:rPr lang="cs-CZ" dirty="0"/>
              <a:t>“ – velké zářící plátno s dějem, který pořád teče dál… Může se zastavit. (ale pozor – některým příběhům přerušení nedělá dobře. Např. při terapeutických příbězích je vhodnější nepřerušovat a zůstat v ději. Záleží na dramaturgii, příběhu, situaci a reakci diváků.)</a:t>
            </a:r>
          </a:p>
        </p:txBody>
      </p:sp>
    </p:spTree>
    <p:extLst>
      <p:ext uri="{BB962C8B-B14F-4D97-AF65-F5344CB8AC3E}">
        <p14:creationId xmlns:p14="http://schemas.microsoft.com/office/powerpoint/2010/main" val="2313464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4451B1-4D66-4F8D-AD5F-495715264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Je to poklad čekají na využití…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2DC3F4E-A294-45A5-B3BA-0CB02577EB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Umění – obrazy, výtvarné umění, různé umělecké formy a styly</a:t>
            </a:r>
          </a:p>
          <a:p>
            <a:r>
              <a:rPr lang="cs-CZ" dirty="0"/>
              <a:t>Vlastní obrázky</a:t>
            </a:r>
          </a:p>
          <a:p>
            <a:r>
              <a:rPr lang="cs-CZ" dirty="0"/>
              <a:t>Experimenty</a:t>
            </a:r>
          </a:p>
          <a:p>
            <a:r>
              <a:rPr lang="cs-CZ" dirty="0"/>
              <a:t>Různé pedagogické strategie</a:t>
            </a:r>
          </a:p>
          <a:p>
            <a:r>
              <a:rPr lang="cs-CZ" dirty="0"/>
              <a:t>Kombinace všeho  - vlastního umu a toho, co už používám + co mě láká a chci si vyzkoušet – ve výsledku ku prospěchu lektorovi i účastníkům.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7078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977C00-8981-4720-887C-57BBD5C59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2890"/>
          </a:xfrm>
        </p:spPr>
        <p:txBody>
          <a:bodyPr>
            <a:normAutofit/>
          </a:bodyPr>
          <a:lstStyle/>
          <a:p>
            <a:r>
              <a:rPr lang="cs-CZ" sz="3600" b="1" dirty="0"/>
              <a:t>O čem bude řeč…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FA038AA-4F48-411E-B2A3-2635BAD26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8016"/>
            <a:ext cx="10515600" cy="5385731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  <a:spcAft>
                <a:spcPts val="600"/>
              </a:spcAft>
            </a:pPr>
            <a:r>
              <a:rPr lang="cs-CZ" dirty="0"/>
              <a:t>Japonské KAMISHIBAI je u nás překládané jako </a:t>
            </a:r>
            <a:r>
              <a:rPr lang="cs-CZ" b="1" dirty="0"/>
              <a:t>papírové divadlo</a:t>
            </a:r>
            <a:r>
              <a:rPr lang="cs-CZ" dirty="0"/>
              <a:t> (</a:t>
            </a:r>
            <a:r>
              <a:rPr lang="cs-CZ" dirty="0" err="1"/>
              <a:t>kami</a:t>
            </a:r>
            <a:r>
              <a:rPr lang="cs-CZ" dirty="0"/>
              <a:t>=papír a </a:t>
            </a:r>
            <a:r>
              <a:rPr lang="cs-CZ" dirty="0" err="1"/>
              <a:t>shibai</a:t>
            </a:r>
            <a:r>
              <a:rPr lang="cs-CZ" dirty="0"/>
              <a:t>=divadlo). Jedná se o vyprávěcí formu, kdy vypravěč divákům prezentuje velké papírové obrázky ve speciálním divadelním rámu ze dřeva, zatímco je doprovází vyprávěním příběhu.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Nebo také</a:t>
            </a:r>
          </a:p>
          <a:p>
            <a:pPr lvl="1"/>
            <a:r>
              <a:rPr lang="cs-CZ" sz="1900" dirty="0"/>
              <a:t>divadlo chudých</a:t>
            </a:r>
          </a:p>
          <a:p>
            <a:pPr lvl="1"/>
            <a:r>
              <a:rPr lang="cs-CZ" sz="1900" dirty="0"/>
              <a:t>vyprávěcí divadlo</a:t>
            </a:r>
          </a:p>
          <a:p>
            <a:pPr lvl="1"/>
            <a:r>
              <a:rPr lang="cs-CZ" sz="1900" dirty="0"/>
              <a:t>dřevěné divadélko</a:t>
            </a:r>
          </a:p>
          <a:p>
            <a:pPr lvl="1"/>
            <a:r>
              <a:rPr lang="cs-CZ" sz="1900" dirty="0"/>
              <a:t>kino bez elektřiny</a:t>
            </a:r>
          </a:p>
          <a:p>
            <a:pPr lvl="1"/>
            <a:r>
              <a:rPr lang="cs-CZ" sz="1900" dirty="0"/>
              <a:t>a další…</a:t>
            </a:r>
          </a:p>
          <a:p>
            <a:pPr lvl="1"/>
            <a:endParaRPr lang="cs-CZ" sz="1400" dirty="0"/>
          </a:p>
          <a:p>
            <a:pPr lvl="1"/>
            <a:endParaRPr lang="cs-CZ" sz="1400" dirty="0"/>
          </a:p>
          <a:p>
            <a:pPr lvl="1"/>
            <a:endParaRPr lang="cs-CZ" sz="1400" dirty="0"/>
          </a:p>
          <a:p>
            <a:pPr lvl="1"/>
            <a:endParaRPr lang="cs-CZ" sz="1400" dirty="0"/>
          </a:p>
          <a:p>
            <a:pPr lvl="1"/>
            <a:endParaRPr lang="cs-CZ" sz="1400" dirty="0"/>
          </a:p>
          <a:p>
            <a:pPr marL="457200" lvl="1" indent="0">
              <a:buNone/>
            </a:pPr>
            <a:endParaRPr lang="cs-CZ" sz="1400" dirty="0"/>
          </a:p>
          <a:p>
            <a:pPr marL="457200" lvl="1" indent="0">
              <a:buNone/>
            </a:pPr>
            <a:endParaRPr lang="cs-CZ" sz="1400" dirty="0"/>
          </a:p>
          <a:p>
            <a:pPr marL="457200" lvl="1" indent="0">
              <a:buNone/>
            </a:pPr>
            <a:endParaRPr lang="cs-CZ" sz="1400" dirty="0"/>
          </a:p>
          <a:p>
            <a:pPr lvl="1"/>
            <a:endParaRPr lang="cs-CZ" sz="1400" dirty="0"/>
          </a:p>
          <a:p>
            <a:pPr marL="457200" lvl="1" indent="0">
              <a:buNone/>
            </a:pPr>
            <a:r>
              <a:rPr lang="cs-CZ" sz="1400" dirty="0"/>
              <a:t>					Zdroj: https://cz.pinterest.com/pin/638807528403026271/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CFCE22B-84E2-400F-9C75-DD1B99995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666" y="2631013"/>
            <a:ext cx="6442352" cy="363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6864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71426D-1FD2-4A2A-9E2C-E93A5AF5F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837"/>
            <a:ext cx="10515600" cy="645953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5113EAB-007F-4DE1-85F6-3039BE619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9134" y="1375795"/>
            <a:ext cx="8422547" cy="50837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200" dirty="0"/>
          </a:p>
          <a:p>
            <a:pPr marL="0" indent="0" algn="ctr">
              <a:buNone/>
            </a:pPr>
            <a:r>
              <a:rPr lang="cs-CZ" sz="3200" dirty="0"/>
              <a:t>Metoda </a:t>
            </a:r>
            <a:r>
              <a:rPr lang="cs-CZ" sz="3200" dirty="0" err="1"/>
              <a:t>Kamishibai</a:t>
            </a:r>
            <a:r>
              <a:rPr lang="cs-CZ" sz="3200" dirty="0"/>
              <a:t> vyprávění příběhů podporovaných obrázky rozvíjí kreativní jazyk a čtení. Děti prožívají obrázkové příběhy všemi smysly – oko, ucho, případně další, když jsou během představení povzbuzovány k zapojení se, k mluvení a jiným reakcím. To vše zlepšujete jejich cit pro jazyk.</a:t>
            </a:r>
          </a:p>
        </p:txBody>
      </p:sp>
    </p:spTree>
    <p:extLst>
      <p:ext uri="{BB962C8B-B14F-4D97-AF65-F5344CB8AC3E}">
        <p14:creationId xmlns:p14="http://schemas.microsoft.com/office/powerpoint/2010/main" val="2654463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703492-12DE-45DD-9F03-341E2E7DD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Obrazové sady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5C98991-C888-4200-85D9-E951C9743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1295"/>
            <a:ext cx="10515600" cy="4725668"/>
          </a:xfrm>
        </p:spPr>
        <p:txBody>
          <a:bodyPr/>
          <a:lstStyle/>
          <a:p>
            <a:r>
              <a:rPr lang="cs-CZ" dirty="0"/>
              <a:t>Koupit – omezené možnosti v ČR, cizojazyčné ze zahraničí (ale jde přece primárně o obrazy)</a:t>
            </a:r>
          </a:p>
          <a:p>
            <a:r>
              <a:rPr lang="cs-CZ" dirty="0"/>
              <a:t>Vyrobit vlastní </a:t>
            </a:r>
          </a:p>
          <a:p>
            <a:pPr lvl="1"/>
            <a:r>
              <a:rPr lang="cs-CZ" dirty="0"/>
              <a:t>Nakreslit</a:t>
            </a:r>
          </a:p>
          <a:p>
            <a:pPr lvl="1"/>
            <a:r>
              <a:rPr lang="cs-CZ" dirty="0"/>
              <a:t>Využít AI</a:t>
            </a:r>
          </a:p>
          <a:p>
            <a:pPr lvl="1"/>
            <a:r>
              <a:rPr lang="cs-CZ" dirty="0" err="1"/>
              <a:t>Canva</a:t>
            </a:r>
            <a:endParaRPr lang="cs-CZ" dirty="0"/>
          </a:p>
          <a:p>
            <a:r>
              <a:rPr lang="cs-CZ" dirty="0"/>
              <a:t>Pozor – i když některé knížky svým vzhledem lákají vzít je a přímo do </a:t>
            </a:r>
            <a:r>
              <a:rPr lang="cs-CZ" dirty="0" err="1"/>
              <a:t>kamishibai</a:t>
            </a:r>
            <a:r>
              <a:rPr lang="cs-CZ" dirty="0"/>
              <a:t> vložit… Nelze použít ilustrace z knihy a vyrobit si z nich obrazové karty do </a:t>
            </a:r>
            <a:r>
              <a:rPr lang="cs-CZ" dirty="0" err="1"/>
              <a:t>kamishibai</a:t>
            </a:r>
            <a:r>
              <a:rPr lang="cs-CZ" dirty="0"/>
              <a:t>! Autorská práva – pouze se svolením autora!</a:t>
            </a:r>
          </a:p>
        </p:txBody>
      </p:sp>
    </p:spTree>
    <p:extLst>
      <p:ext uri="{BB962C8B-B14F-4D97-AF65-F5344CB8AC3E}">
        <p14:creationId xmlns:p14="http://schemas.microsoft.com/office/powerpoint/2010/main" val="35889284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FD267890-4564-434C-B377-9DD629A06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711899"/>
          </a:xfrm>
        </p:spPr>
        <p:txBody>
          <a:bodyPr>
            <a:normAutofit/>
          </a:bodyPr>
          <a:lstStyle/>
          <a:p>
            <a:r>
              <a:rPr lang="cs-CZ" sz="4000" dirty="0"/>
              <a:t>Co je v češtině k dispozici - výběr</a:t>
            </a:r>
          </a:p>
        </p:txBody>
      </p:sp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64FCBFB6-9F4A-4CBA-8265-9EF0DC16E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168400"/>
            <a:ext cx="5157787" cy="643467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Pasparta </a:t>
            </a:r>
            <a:r>
              <a:rPr lang="cs-CZ" dirty="0">
                <a:hlinkClick r:id="rId2"/>
              </a:rPr>
              <a:t>https://www.pasparta.cz/kamishibai/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BBA7D9B-B473-4B70-BF0B-635997453F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952150"/>
            <a:ext cx="5157787" cy="4237513"/>
          </a:xfrm>
        </p:spPr>
        <p:txBody>
          <a:bodyPr>
            <a:normAutofit fontScale="55000" lnSpcReduction="20000"/>
          </a:bodyPr>
          <a:lstStyle/>
          <a:p>
            <a:r>
              <a:rPr lang="cs-CZ" sz="3100" dirty="0"/>
              <a:t>Koloběh vody v přírodě</a:t>
            </a:r>
          </a:p>
          <a:p>
            <a:r>
              <a:rPr lang="cs-CZ" sz="3100" dirty="0"/>
              <a:t>Jak žijí zvířata v zimě</a:t>
            </a:r>
          </a:p>
          <a:p>
            <a:r>
              <a:rPr lang="cs-CZ" sz="3100" dirty="0"/>
              <a:t>Jak klíčí a roste brambora</a:t>
            </a:r>
          </a:p>
          <a:p>
            <a:r>
              <a:rPr lang="cs-CZ" sz="3100" dirty="0"/>
              <a:t>Malý </a:t>
            </a:r>
            <a:r>
              <a:rPr lang="cs-CZ" sz="3100" dirty="0" err="1"/>
              <a:t>Bříškabol</a:t>
            </a:r>
            <a:endParaRPr lang="cs-CZ" sz="3100" dirty="0"/>
          </a:p>
          <a:p>
            <a:pPr marL="0" indent="0">
              <a:buNone/>
            </a:pPr>
            <a:r>
              <a:rPr lang="cs-CZ" sz="3100" dirty="0"/>
              <a:t>Molekuly čtení </a:t>
            </a:r>
            <a:r>
              <a:rPr lang="cs-CZ" sz="3100" dirty="0">
                <a:hlinkClick r:id="rId3"/>
              </a:rPr>
              <a:t>https://www.pasparta.cz/molekuly-cteni/</a:t>
            </a:r>
            <a:r>
              <a:rPr lang="cs-CZ" sz="3100" dirty="0"/>
              <a:t> </a:t>
            </a:r>
          </a:p>
          <a:p>
            <a:endParaRPr lang="cs-CZ" sz="3100" dirty="0"/>
          </a:p>
          <a:p>
            <a:pPr marL="0" indent="0">
              <a:buNone/>
            </a:pPr>
            <a:r>
              <a:rPr lang="cs-CZ" sz="3600" b="1" dirty="0" err="1"/>
              <a:t>Libristo</a:t>
            </a:r>
            <a:r>
              <a:rPr lang="cs-CZ" sz="3100" dirty="0"/>
              <a:t> </a:t>
            </a:r>
            <a:r>
              <a:rPr lang="cs-CZ" sz="3100" dirty="0">
                <a:hlinkClick r:id="rId4"/>
              </a:rPr>
              <a:t>https://www.libristo.cz/cs/nakladatel/MK67%20KAMISHIBAI</a:t>
            </a:r>
            <a:r>
              <a:rPr lang="cs-CZ" sz="3100" dirty="0"/>
              <a:t> </a:t>
            </a:r>
          </a:p>
          <a:p>
            <a:r>
              <a:rPr lang="cs-CZ" sz="3100" dirty="0"/>
              <a:t>Cizojazyčné – němčina, angličtiny, francouzština, španělština</a:t>
            </a:r>
          </a:p>
          <a:p>
            <a:r>
              <a:rPr lang="cs-CZ" dirty="0"/>
              <a:t>Opravdu velká nabídka – stovky titulů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8D4C7EA1-C9F8-4A6A-BC72-FBB7071DD6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21959" y="999067"/>
            <a:ext cx="5972961" cy="711899"/>
          </a:xfrm>
        </p:spPr>
        <p:txBody>
          <a:bodyPr>
            <a:normAutofit fontScale="92500" lnSpcReduction="10000"/>
          </a:bodyPr>
          <a:lstStyle/>
          <a:p>
            <a:r>
              <a:rPr lang="cs-CZ" dirty="0" err="1"/>
              <a:t>Infra</a:t>
            </a:r>
            <a:r>
              <a:rPr lang="cs-CZ" dirty="0"/>
              <a:t> </a:t>
            </a:r>
            <a:r>
              <a:rPr lang="cs-CZ" dirty="0">
                <a:hlinkClick r:id="rId5"/>
              </a:rPr>
              <a:t>https://www.infracz.cz/pohadkovy-kufrik</a:t>
            </a:r>
            <a:endParaRPr lang="cs-CZ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1A43DBC5-7663-4E8C-9C32-575216556A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97575" y="1811866"/>
            <a:ext cx="5357813" cy="4512733"/>
          </a:xfrm>
        </p:spPr>
        <p:txBody>
          <a:bodyPr>
            <a:normAutofit fontScale="55000" lnSpcReduction="20000"/>
          </a:bodyPr>
          <a:lstStyle/>
          <a:p>
            <a:r>
              <a:rPr lang="cs-CZ" sz="3100" dirty="0"/>
              <a:t>O Červené Karkulce</a:t>
            </a:r>
          </a:p>
          <a:p>
            <a:r>
              <a:rPr lang="cs-CZ" sz="3100" dirty="0"/>
              <a:t>O neposlušných kůzlátkách</a:t>
            </a:r>
          </a:p>
          <a:p>
            <a:r>
              <a:rPr lang="cs-CZ" sz="3100" dirty="0"/>
              <a:t>Dlouhý, Široký a Bystrozraký</a:t>
            </a:r>
          </a:p>
          <a:p>
            <a:r>
              <a:rPr lang="cs-CZ" sz="3100" dirty="0" err="1"/>
              <a:t>Budulínek</a:t>
            </a:r>
            <a:endParaRPr lang="cs-CZ" sz="3100" dirty="0"/>
          </a:p>
          <a:p>
            <a:r>
              <a:rPr lang="cs-CZ" sz="3100" dirty="0"/>
              <a:t>Perníková chaloupka</a:t>
            </a:r>
          </a:p>
          <a:p>
            <a:endParaRPr lang="cs-CZ" sz="3100" dirty="0"/>
          </a:p>
          <a:p>
            <a:pPr marL="0" indent="0">
              <a:buNone/>
            </a:pPr>
            <a:r>
              <a:rPr lang="cs-CZ" sz="3100" b="1" dirty="0" err="1"/>
              <a:t>Petrinum</a:t>
            </a:r>
            <a:r>
              <a:rPr lang="cs-CZ" sz="3100" dirty="0"/>
              <a:t> </a:t>
            </a:r>
            <a:r>
              <a:rPr lang="cs-CZ" sz="3100" b="1" dirty="0">
                <a:hlinkClick r:id="rId6"/>
              </a:rPr>
              <a:t>https://petrinum.com/69-obrazove-soubory</a:t>
            </a:r>
            <a:endParaRPr lang="cs-CZ" sz="3100" b="1" dirty="0"/>
          </a:p>
          <a:p>
            <a:r>
              <a:rPr lang="cs-CZ" sz="3100" dirty="0"/>
              <a:t>Biblické příběhy (Adam a Eva, stvoření světa, vánoční příběh, </a:t>
            </a:r>
            <a:r>
              <a:rPr lang="cs-CZ" sz="3100" dirty="0" err="1"/>
              <a:t>Noemova</a:t>
            </a:r>
            <a:r>
              <a:rPr lang="cs-CZ" sz="3100" dirty="0"/>
              <a:t> archa, desatero ad.)</a:t>
            </a:r>
          </a:p>
          <a:p>
            <a:pPr marL="0" indent="0">
              <a:buNone/>
            </a:pPr>
            <a:endParaRPr lang="cs-CZ" sz="3100" b="1" dirty="0"/>
          </a:p>
          <a:p>
            <a:pPr marL="0" indent="0">
              <a:buNone/>
            </a:pPr>
            <a:r>
              <a:rPr lang="cs-CZ" sz="3100" b="1" dirty="0"/>
              <a:t>Divadlo samotné</a:t>
            </a:r>
          </a:p>
          <a:p>
            <a:r>
              <a:rPr lang="cs-CZ" sz="3100" dirty="0">
                <a:hlinkClick r:id="rId7"/>
              </a:rPr>
              <a:t>https://www.pasparta.cz/drevene-divadlo-kamishibai/</a:t>
            </a:r>
            <a:r>
              <a:rPr lang="cs-CZ" sz="3100" dirty="0"/>
              <a:t> </a:t>
            </a:r>
          </a:p>
          <a:p>
            <a:r>
              <a:rPr lang="cs-CZ" sz="3100" dirty="0">
                <a:hlinkClick r:id="rId8"/>
              </a:rPr>
              <a:t>https://www.infracz.cz/pohadkovy-kufrik-dreveny</a:t>
            </a:r>
            <a:r>
              <a:rPr lang="cs-CZ" sz="3100" dirty="0"/>
              <a:t>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63356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F02BCC99-889E-4B15-8534-24D660E85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Ke shlédnutí k tématu</a:t>
            </a: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D68BA919-E501-43F9-B96C-38A0BC4E9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Mgr. Ilona Salajková, Měk Mikulov</a:t>
            </a:r>
          </a:p>
          <a:p>
            <a:pPr marL="457200" lvl="1" indent="0">
              <a:buNone/>
            </a:pPr>
            <a:r>
              <a:rPr lang="cs-CZ" dirty="0">
                <a:hlinkClick r:id="rId2"/>
              </a:rPr>
              <a:t>https://www.pasparta.cz/aktuality/zacni-hrat-divadlo-kamishibai/</a:t>
            </a:r>
            <a:endParaRPr lang="cs-CZ" dirty="0"/>
          </a:p>
          <a:p>
            <a:r>
              <a:rPr lang="cs-CZ" dirty="0"/>
              <a:t>Mgr. Eva Svobodová, Pedagogická fakulta Jihočeské univerzity České Budějovice</a:t>
            </a:r>
            <a:endParaRPr lang="cs-CZ" dirty="0">
              <a:hlinkClick r:id="rId3"/>
            </a:endParaRPr>
          </a:p>
          <a:p>
            <a:pPr marL="457200" lvl="1" indent="0">
              <a:buNone/>
            </a:pPr>
            <a:r>
              <a:rPr lang="cs-CZ" dirty="0">
                <a:hlinkClick r:id="rId3"/>
              </a:rPr>
              <a:t>https://www.infracz.cz/pohadkovy-kufrik-dreveny</a:t>
            </a:r>
            <a:r>
              <a:rPr lang="cs-CZ" dirty="0"/>
              <a:t>  </a:t>
            </a:r>
          </a:p>
          <a:p>
            <a:r>
              <a:rPr lang="cs-CZ" dirty="0"/>
              <a:t>Mgr. Et Mgr. Kateřina </a:t>
            </a:r>
            <a:r>
              <a:rPr lang="cs-CZ" dirty="0" err="1"/>
              <a:t>Sassmann</a:t>
            </a:r>
            <a:r>
              <a:rPr lang="cs-CZ" dirty="0"/>
              <a:t> (</a:t>
            </a:r>
            <a:r>
              <a:rPr lang="cs-CZ" dirty="0" err="1"/>
              <a:t>biblioterapie</a:t>
            </a:r>
            <a:r>
              <a:rPr lang="cs-CZ" dirty="0"/>
              <a:t> pro SŠ)</a:t>
            </a:r>
          </a:p>
          <a:p>
            <a:pPr marL="457200" lvl="1" indent="0">
              <a:buNone/>
            </a:pPr>
            <a:r>
              <a:rPr lang="cs-CZ" dirty="0">
                <a:hlinkClick r:id="rId4"/>
              </a:rPr>
              <a:t>https://www.youtube.com/watch?v=RM0OvjwR5-4</a:t>
            </a:r>
            <a:r>
              <a:rPr lang="cs-CZ" dirty="0"/>
              <a:t> </a:t>
            </a:r>
          </a:p>
          <a:p>
            <a:r>
              <a:rPr lang="cs-CZ" dirty="0"/>
              <a:t>Mgr. Hana </a:t>
            </a:r>
            <a:r>
              <a:rPr lang="cs-CZ" dirty="0" err="1"/>
              <a:t>Zápotočná</a:t>
            </a:r>
            <a:r>
              <a:rPr lang="cs-CZ" dirty="0"/>
              <a:t> (pocity s </a:t>
            </a:r>
            <a:r>
              <a:rPr lang="cs-CZ" dirty="0" err="1"/>
              <a:t>Eddiem</a:t>
            </a:r>
            <a:r>
              <a:rPr lang="cs-CZ" dirty="0"/>
              <a:t>)</a:t>
            </a:r>
          </a:p>
          <a:p>
            <a:pPr marL="457200" lvl="1" indent="0">
              <a:buNone/>
            </a:pPr>
            <a:r>
              <a:rPr lang="cs-CZ" dirty="0">
                <a:hlinkClick r:id="rId5"/>
              </a:rPr>
              <a:t>https://www.youtube.com/watch?v=y8cTwiSMIm4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82570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EE0E860E-5185-4202-A17E-90125FA4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852" y="365125"/>
            <a:ext cx="9717947" cy="1325563"/>
          </a:xfrm>
        </p:spPr>
        <p:txBody>
          <a:bodyPr>
            <a:normAutofit/>
          </a:bodyPr>
          <a:lstStyle/>
          <a:p>
            <a:r>
              <a:rPr lang="cs-CZ" sz="3600" b="1" dirty="0">
                <a:hlinkClick r:id="rId2"/>
              </a:rPr>
              <a:t>https://www.infracz.cz/pohadkovy-kufrik</a:t>
            </a:r>
            <a:r>
              <a:rPr lang="cs-CZ" sz="3600" b="1" dirty="0"/>
              <a:t> </a:t>
            </a:r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9C331A22-6E14-45D6-9058-AA508BDE6A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29381" y="2049974"/>
            <a:ext cx="5718544" cy="389568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4CA76C8B-F7F2-45BC-B471-F3F531E03A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9017" y="2181830"/>
            <a:ext cx="957155" cy="68281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287013D-6AA5-4856-93E3-FA8D90EB0D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2630" y="3238066"/>
            <a:ext cx="951058" cy="652329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1DF19DA3-1481-4553-8176-2CC06C43E6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62630" y="4061193"/>
            <a:ext cx="957155" cy="951058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F8C61210-F439-45A7-90C9-D5A5D61FAF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62630" y="5418898"/>
            <a:ext cx="957155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1839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494E4B-C917-499B-BF89-C685E4AF4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2281"/>
          </a:xfrm>
        </p:spPr>
        <p:txBody>
          <a:bodyPr>
            <a:normAutofit/>
          </a:bodyPr>
          <a:lstStyle/>
          <a:p>
            <a:r>
              <a:rPr lang="cs-CZ" sz="3200" dirty="0"/>
              <a:t>Obecní knihovna Hořiněves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58F85E0A-1BC8-479D-84E1-4A69B305DD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1104" y="1479333"/>
            <a:ext cx="9934643" cy="5013542"/>
          </a:xfrm>
        </p:spPr>
      </p:pic>
    </p:spTree>
    <p:extLst>
      <p:ext uri="{BB962C8B-B14F-4D97-AF65-F5344CB8AC3E}">
        <p14:creationId xmlns:p14="http://schemas.microsoft.com/office/powerpoint/2010/main" val="8226159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9BC0A7-7150-44E6-9AE6-1C1DD2195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290" y="365125"/>
            <a:ext cx="1719743" cy="5322611"/>
          </a:xfrm>
        </p:spPr>
        <p:txBody>
          <a:bodyPr>
            <a:normAutofit/>
          </a:bodyPr>
          <a:lstStyle/>
          <a:p>
            <a:r>
              <a:rPr lang="cs-CZ" sz="2800" dirty="0"/>
              <a:t>Obecní knihovna Hořiněves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4783960A-14E5-4BC7-B613-C79BC07B45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6147" y="440010"/>
            <a:ext cx="8179266" cy="6134449"/>
          </a:xfrm>
        </p:spPr>
      </p:pic>
    </p:spTree>
    <p:extLst>
      <p:ext uri="{BB962C8B-B14F-4D97-AF65-F5344CB8AC3E}">
        <p14:creationId xmlns:p14="http://schemas.microsoft.com/office/powerpoint/2010/main" val="10871524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4A22F2-B041-4E86-B82A-AF607509A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475451" cy="1325563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F662761-0284-4EEF-89CF-3AED8D8A8CD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3769" y="365125"/>
            <a:ext cx="7893402" cy="5920052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BE2B6C5-F9E4-4A52-B77C-2336A95C1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78759"/>
            <a:ext cx="2475451" cy="3098203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Obecní knihovna Roudnice</a:t>
            </a:r>
          </a:p>
        </p:txBody>
      </p:sp>
    </p:spTree>
    <p:extLst>
      <p:ext uri="{BB962C8B-B14F-4D97-AF65-F5344CB8AC3E}">
        <p14:creationId xmlns:p14="http://schemas.microsoft.com/office/powerpoint/2010/main" val="7363260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91389F-6FB1-44E7-A356-9D2048F43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154960" cy="5691726"/>
          </a:xfrm>
        </p:spPr>
        <p:txBody>
          <a:bodyPr>
            <a:normAutofit/>
          </a:bodyPr>
          <a:lstStyle/>
          <a:p>
            <a:r>
              <a:rPr lang="cs-CZ" sz="2800" dirty="0"/>
              <a:t>Štolbova městská knihovna v Nechanicích a knihovníci malých </a:t>
            </a:r>
            <a:r>
              <a:rPr lang="cs-CZ" sz="2800" dirty="0" err="1"/>
              <a:t>neprof</a:t>
            </a:r>
            <a:r>
              <a:rPr lang="cs-CZ" sz="2800" dirty="0"/>
              <a:t>. knihoven obvodu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07210953-2E8C-43DE-BC36-72243D8D29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67399" y="-417987"/>
            <a:ext cx="4936659" cy="659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699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F06407-61AC-4C3F-BA3E-329567EA6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Odkazy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A5E3A1D-B0A0-49AE-B0DC-5DC1FD8C1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839" y="1367406"/>
            <a:ext cx="11308359" cy="4809557"/>
          </a:xfrm>
        </p:spPr>
        <p:txBody>
          <a:bodyPr>
            <a:normAutofit/>
          </a:bodyPr>
          <a:lstStyle/>
          <a:p>
            <a:r>
              <a:rPr lang="cs-CZ" dirty="0"/>
              <a:t>O historii divadla </a:t>
            </a:r>
            <a:r>
              <a:rPr lang="cs-CZ" dirty="0">
                <a:hlinkClick r:id="rId2"/>
              </a:rPr>
              <a:t>https://prosolutions.sk/kamisibai-divadlo-ma-svoj-pribeh/</a:t>
            </a:r>
            <a:r>
              <a:rPr lang="cs-CZ" dirty="0"/>
              <a:t> </a:t>
            </a:r>
          </a:p>
          <a:p>
            <a:r>
              <a:rPr lang="cs-CZ" dirty="0"/>
              <a:t>Vypravěčská tradice je stará jako lidstvo samo a má v různých částech světa různou podobu. Jaká je historie i současná podoba vyprávění </a:t>
            </a:r>
            <a:r>
              <a:rPr lang="cs-CZ" dirty="0" err="1"/>
              <a:t>kamishibai</a:t>
            </a:r>
            <a:r>
              <a:rPr lang="cs-CZ" dirty="0"/>
              <a:t> si můžete poslechnout na </a:t>
            </a:r>
            <a:r>
              <a:rPr lang="cs-CZ" dirty="0">
                <a:hlinkClick r:id="rId3"/>
              </a:rPr>
              <a:t>https://www.mujrozhlas.cz/artcafe/papirove-divadlo-kamishibai-se-pred-dekadami-dostalo-do-evropy-jake-pribehy-vypravi</a:t>
            </a:r>
            <a:r>
              <a:rPr lang="cs-CZ" dirty="0"/>
              <a:t> </a:t>
            </a:r>
          </a:p>
          <a:p>
            <a:r>
              <a:rPr lang="cs-CZ" dirty="0">
                <a:hlinkClick r:id="rId4"/>
              </a:rPr>
              <a:t>https://duha.mzk.cz/clanky/papirove-divadlo-kamishibai</a:t>
            </a:r>
            <a:r>
              <a:rPr lang="cs-CZ" dirty="0"/>
              <a:t>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6270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EC43DF7-6B67-48B3-A2CC-858282978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Nejlépe vše vysvětlí krátká ukázka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CD31A61-F67A-4D92-B908-E529D1BF1F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https://www.youtube.com/watch?v=ONmO0wyUgLo</a:t>
            </a: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69253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42652E7D-E7EE-4F8D-922C-4FCA6B88D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Městská knihovna Mikulov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6D9FE159-6633-46B1-9A55-D3BD534E7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hlinkClick r:id="rId2"/>
              </a:rPr>
              <a:t>https://mikulov.knihovna.cz/edukacni-programy/</a:t>
            </a:r>
            <a:r>
              <a:rPr lang="cs-CZ" dirty="0"/>
              <a:t> </a:t>
            </a:r>
          </a:p>
          <a:p>
            <a:r>
              <a:rPr lang="cs-CZ" sz="3600" dirty="0"/>
              <a:t>„</a:t>
            </a:r>
            <a:r>
              <a:rPr lang="cs-CZ" sz="3600" i="1" dirty="0"/>
              <a:t>Divadlo používáme mimo dětských akcí i v jazykových kurzech, pověsti a příběhy si velmi rádi poslechnou i studenti Univerzity 3. věku, při akcích s dětmi jsou příběhy nadšení i rodiče.“</a:t>
            </a:r>
          </a:p>
          <a:p>
            <a:endParaRPr lang="cs-CZ" sz="36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1428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033321-973E-4ADB-BEB1-A3F0EA092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178417" cy="5398112"/>
          </a:xfrm>
        </p:spPr>
        <p:txBody>
          <a:bodyPr>
            <a:normAutofit/>
          </a:bodyPr>
          <a:lstStyle/>
          <a:p>
            <a:r>
              <a:rPr lang="cs-CZ" sz="2800" b="1" dirty="0"/>
              <a:t>Městská knihovna Mikulov</a:t>
            </a:r>
            <a:br>
              <a:rPr lang="cs-CZ" sz="2800" dirty="0"/>
            </a:br>
            <a:br>
              <a:rPr lang="cs-CZ" sz="2800" dirty="0"/>
            </a:br>
            <a:r>
              <a:rPr lang="cs-CZ" sz="2400" dirty="0">
                <a:latin typeface="+mn-lt"/>
                <a:ea typeface="+mn-ea"/>
                <a:cs typeface="+mn-cs"/>
              </a:rPr>
              <a:t>obrazové soubory půjčuji MVS</a:t>
            </a:r>
            <a:br>
              <a:rPr lang="cs-CZ" sz="2400" dirty="0">
                <a:latin typeface="+mn-lt"/>
                <a:ea typeface="+mn-ea"/>
                <a:cs typeface="+mn-cs"/>
              </a:rPr>
            </a:br>
            <a:r>
              <a:rPr lang="cs-CZ" sz="2400" dirty="0">
                <a:latin typeface="+mn-lt"/>
                <a:ea typeface="+mn-ea"/>
                <a:cs typeface="+mn-cs"/>
                <a:hlinkClick r:id="rId2"/>
              </a:rPr>
              <a:t>https://mikulov.knihovna.cz/kamishibai/</a:t>
            </a:r>
            <a:r>
              <a:rPr lang="cs-CZ" sz="2400" dirty="0">
                <a:latin typeface="+mn-lt"/>
                <a:ea typeface="+mn-ea"/>
                <a:cs typeface="+mn-cs"/>
              </a:rPr>
              <a:t> </a:t>
            </a:r>
            <a:endParaRPr lang="cs-CZ" sz="2800" dirty="0">
              <a:latin typeface="+mn-lt"/>
              <a:ea typeface="+mn-ea"/>
              <a:cs typeface="+mn-cs"/>
            </a:endParaRP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ABE7C26F-97F9-47E5-AF07-AB180B12F8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8340" y="96990"/>
            <a:ext cx="4778724" cy="676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0950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A52546-546D-42BD-B9A2-DCA5DAE71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Použité fotografie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F33692B-FFD5-4EEA-9150-462A9F7DB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3578" y="1825625"/>
            <a:ext cx="9110221" cy="4351338"/>
          </a:xfrm>
        </p:spPr>
        <p:txBody>
          <a:bodyPr/>
          <a:lstStyle/>
          <a:p>
            <a:r>
              <a:rPr lang="cs-CZ" dirty="0"/>
              <a:t>Produktové obrázky viz zdroj</a:t>
            </a:r>
          </a:p>
          <a:p>
            <a:r>
              <a:rPr lang="cs-CZ" dirty="0"/>
              <a:t>Archiv autorky</a:t>
            </a:r>
          </a:p>
          <a:p>
            <a:r>
              <a:rPr lang="cs-CZ" dirty="0"/>
              <a:t>Archivy knihoven</a:t>
            </a:r>
          </a:p>
          <a:p>
            <a:pPr lvl="1"/>
            <a:r>
              <a:rPr lang="cs-CZ" dirty="0"/>
              <a:t>Knihovna města Hradce Králové</a:t>
            </a:r>
          </a:p>
          <a:p>
            <a:pPr lvl="1"/>
            <a:r>
              <a:rPr lang="cs-CZ" dirty="0"/>
              <a:t>Obecní knihovna Hořiněves</a:t>
            </a:r>
          </a:p>
          <a:p>
            <a:pPr lvl="1"/>
            <a:r>
              <a:rPr lang="cs-CZ" dirty="0"/>
              <a:t>Obecní knihovna Černilov</a:t>
            </a:r>
          </a:p>
          <a:p>
            <a:pPr lvl="1"/>
            <a:r>
              <a:rPr lang="cs-CZ" dirty="0"/>
              <a:t>Štolbova městská knihovna Nechanice</a:t>
            </a:r>
          </a:p>
          <a:p>
            <a:pPr lvl="1"/>
            <a:r>
              <a:rPr lang="cs-CZ" dirty="0"/>
              <a:t>Obecní knihovna Roudnice</a:t>
            </a:r>
          </a:p>
          <a:p>
            <a:pPr lvl="1"/>
            <a:r>
              <a:rPr lang="cs-CZ" dirty="0"/>
              <a:t>Městská knihovna Mikulov</a:t>
            </a:r>
          </a:p>
          <a:p>
            <a:pPr lvl="1"/>
            <a:r>
              <a:rPr lang="cs-CZ" dirty="0"/>
              <a:t>Nakladatelství Pasparta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66610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46F43A-2D0B-40E6-9D99-FC7F5E9A4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289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75B8929-049A-462C-B9F1-73B6C7209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6462"/>
            <a:ext cx="10515600" cy="4700501"/>
          </a:xfrm>
        </p:spPr>
        <p:txBody>
          <a:bodyPr/>
          <a:lstStyle/>
          <a:p>
            <a:pPr marL="0" indent="0" algn="ctr">
              <a:buNone/>
            </a:pPr>
            <a:r>
              <a:rPr lang="cs-CZ" b="1" dirty="0"/>
              <a:t>Bc. Kateřina Hubertová</a:t>
            </a:r>
          </a:p>
          <a:p>
            <a:pPr marL="0" indent="0" algn="ctr">
              <a:buNone/>
            </a:pPr>
            <a:r>
              <a:rPr lang="cs-CZ" dirty="0"/>
              <a:t>Knihovna města Hradce Králové</a:t>
            </a:r>
          </a:p>
          <a:p>
            <a:pPr marL="0" indent="0" algn="ctr">
              <a:buNone/>
            </a:pPr>
            <a:r>
              <a:rPr lang="cs-CZ" dirty="0"/>
              <a:t>vedoucí metodického oddělení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Wonkova 1262/1a</a:t>
            </a:r>
          </a:p>
          <a:p>
            <a:pPr marL="0" indent="0" algn="ctr">
              <a:buNone/>
            </a:pPr>
            <a:r>
              <a:rPr lang="cs-CZ" dirty="0"/>
              <a:t>500 02  Hradec Králové</a:t>
            </a:r>
          </a:p>
          <a:p>
            <a:pPr marL="0" indent="0" algn="ctr">
              <a:buNone/>
            </a:pPr>
            <a:r>
              <a:rPr lang="cs-CZ" dirty="0"/>
              <a:t>495 075 017, 601 585 962</a:t>
            </a:r>
          </a:p>
          <a:p>
            <a:pPr marL="0" indent="0" algn="ctr">
              <a:buNone/>
            </a:pPr>
            <a:r>
              <a:rPr lang="cs-CZ" dirty="0">
                <a:hlinkClick r:id="rId2"/>
              </a:rPr>
              <a:t>https://www.knihovnahk.cz</a:t>
            </a: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0396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86A9533B-C7B1-46D2-805B-AD0C4F011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310" y="230902"/>
            <a:ext cx="10515600" cy="725444"/>
          </a:xfrm>
        </p:spPr>
        <p:txBody>
          <a:bodyPr>
            <a:normAutofit/>
          </a:bodyPr>
          <a:lstStyle/>
          <a:p>
            <a:r>
              <a:rPr lang="cs-CZ" sz="3600" b="1" dirty="0"/>
              <a:t>Historie a původ této formy divadla.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34D58B0D-4881-41FF-A1C0-F450D357F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507" y="1090570"/>
            <a:ext cx="10830187" cy="5461231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Od jeskynních maleb je vše o obrázcích.</a:t>
            </a:r>
          </a:p>
          <a:p>
            <a:r>
              <a:rPr lang="cs-CZ" dirty="0"/>
              <a:t>Původní japonská umělecká forma předávání příběhů vyprávěním za podpory obrazů prezentovaných ve skříňce. Prvotní informace o </a:t>
            </a:r>
            <a:r>
              <a:rPr lang="cs-CZ" dirty="0" err="1"/>
              <a:t>kamishibai</a:t>
            </a:r>
            <a:r>
              <a:rPr lang="cs-CZ" dirty="0"/>
              <a:t> pocházejí někdy z 9. až 10. století v Japonsku. Novodobá historie tohoto </a:t>
            </a:r>
            <a:r>
              <a:rPr lang="cs-CZ" dirty="0" err="1"/>
              <a:t>papírovo</a:t>
            </a:r>
            <a:r>
              <a:rPr lang="cs-CZ" dirty="0"/>
              <a:t>-dřevěného divadla se vine od poloviny 19. století. </a:t>
            </a:r>
          </a:p>
          <a:p>
            <a:r>
              <a:rPr lang="cs-CZ" dirty="0"/>
              <a:t>V evropských zemích nalezneme jeho obdobu v tzv. kramářských písních, které fungovaly na podobném principu. Populární pouliční zábava zpracovávala nejrůznější témata, často i bulvárního charakteru, nejoblíbenější byly kriminální příběhy. </a:t>
            </a:r>
          </a:p>
          <a:p>
            <a:r>
              <a:rPr lang="cs-CZ" dirty="0"/>
              <a:t>Kramářské písně u nás i </a:t>
            </a:r>
            <a:r>
              <a:rPr lang="cs-CZ" dirty="0" err="1"/>
              <a:t>kamishibai</a:t>
            </a:r>
            <a:r>
              <a:rPr lang="cs-CZ" dirty="0"/>
              <a:t> v dalekém Japonsku bavily, vzdělávaly, informovaly skupiny všech obyvatel od dětí po seniory.</a:t>
            </a:r>
          </a:p>
          <a:p>
            <a:r>
              <a:rPr lang="cs-CZ" dirty="0"/>
              <a:t>Příběh plyne slovem i obrazem. Každé představení je originální, ovlivněné osobou vypravěče i prostředím a fantazií posluchačů. Vzniká tak komplexní zážitek audio i vizuální.</a:t>
            </a:r>
          </a:p>
        </p:txBody>
      </p:sp>
    </p:spTree>
    <p:extLst>
      <p:ext uri="{BB962C8B-B14F-4D97-AF65-F5344CB8AC3E}">
        <p14:creationId xmlns:p14="http://schemas.microsoft.com/office/powerpoint/2010/main" val="3106317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6A7E00-E7E4-42E5-8FFB-D5F2D1674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dirty="0"/>
              <a:t>Krátký příběh o </a:t>
            </a:r>
            <a:r>
              <a:rPr lang="cs-CZ" sz="3600" b="1" dirty="0" err="1"/>
              <a:t>kamishibai</a:t>
            </a:r>
            <a:r>
              <a:rPr lang="cs-CZ" sz="3600" b="1" dirty="0"/>
              <a:t> v Japonsku.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403E244-076A-474B-A822-A07D780A1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4517"/>
            <a:ext cx="5663268" cy="4742446"/>
          </a:xfrm>
        </p:spPr>
        <p:txBody>
          <a:bodyPr/>
          <a:lstStyle/>
          <a:p>
            <a:r>
              <a:rPr lang="cs-CZ" dirty="0"/>
              <a:t>30. léta 20. stol – hospodářská krize a největší popularita </a:t>
            </a:r>
            <a:r>
              <a:rPr lang="cs-CZ" dirty="0" err="1"/>
              <a:t>kamishibai</a:t>
            </a:r>
            <a:r>
              <a:rPr lang="cs-CZ" dirty="0"/>
              <a:t>  v Japonsku. </a:t>
            </a:r>
            <a:r>
              <a:rPr lang="cs-CZ" dirty="0" err="1"/>
              <a:t>Kamishibai-meni</a:t>
            </a:r>
            <a:r>
              <a:rPr lang="cs-CZ" dirty="0"/>
              <a:t> si sami kreslili a mezi sebou vyměňovali obrazové příběhy. Ty sloužili jako podpůrný prostředek k pouličnímu prodeji cukrovinek. Skříňka měla samostatný zvláštní šuplík na cukrovinky. Divadlem nalákali zájemce, v nejzajímavějším místě příběhu přestali a pokračovali… až když si diváci nakoupili cukrovinky. 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8D03E43-DAD2-425A-BCC0-959B3CDF2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4938" y="1434517"/>
            <a:ext cx="4526752" cy="455522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26E21EB-8AC0-4C84-B0F5-13F6C2C9DB4D}"/>
              </a:ext>
            </a:extLst>
          </p:cNvPr>
          <p:cNvSpPr txBox="1"/>
          <p:nvPr/>
        </p:nvSpPr>
        <p:spPr>
          <a:xfrm>
            <a:off x="7034939" y="5989739"/>
            <a:ext cx="48774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Zdroj: https://cz.pinterest.com/pin/438045501275089394/</a:t>
            </a:r>
          </a:p>
        </p:txBody>
      </p:sp>
    </p:spTree>
    <p:extLst>
      <p:ext uri="{BB962C8B-B14F-4D97-AF65-F5344CB8AC3E}">
        <p14:creationId xmlns:p14="http://schemas.microsoft.com/office/powerpoint/2010/main" val="2354600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6E6A47-3909-4940-9116-D4AC068CF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20FD5D48-EB8D-47F0-90BA-0AD1E14895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6711" y="78194"/>
            <a:ext cx="2915163" cy="312515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CE0C4FB-0296-4046-B2AF-7B77B5544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8905" y="78194"/>
            <a:ext cx="3847575" cy="384757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A29FBB1-1B4D-4DB6-B9D6-4ECE8AFB11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637" y="195263"/>
            <a:ext cx="3029125" cy="403027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F3C80FE-DF0E-445A-BADF-D9B1DF2863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0981" y="3521759"/>
            <a:ext cx="3140978" cy="314097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1F160F7E-FD71-4A25-A92D-083A8EBE85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4541" y="3682550"/>
            <a:ext cx="3973583" cy="2980187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9039D0E4-2D0C-4297-AB6F-9B69BCAF18CF}"/>
              </a:ext>
            </a:extLst>
          </p:cNvPr>
          <p:cNvSpPr txBox="1"/>
          <p:nvPr/>
        </p:nvSpPr>
        <p:spPr>
          <a:xfrm>
            <a:off x="285226" y="4639112"/>
            <a:ext cx="2147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Zdroj </a:t>
            </a:r>
            <a:r>
              <a:rPr lang="cs-CZ" sz="1200" dirty="0" err="1"/>
              <a:t>Pinteres</a:t>
            </a:r>
            <a:r>
              <a:rPr lang="cs-CZ" sz="1200" dirty="0"/>
              <a:t> </a:t>
            </a:r>
            <a:r>
              <a:rPr lang="cs-CZ" sz="1200" dirty="0">
                <a:hlinkClick r:id="rId7"/>
              </a:rPr>
              <a:t>https://cz.pinterest.com/creativerenee/kamishibai/</a:t>
            </a:r>
            <a:r>
              <a:rPr lang="cs-CZ" sz="12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784403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3ADE7F-7C6A-4891-8EFE-E9244091A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2564" y="365125"/>
            <a:ext cx="1988191" cy="1128115"/>
          </a:xfrm>
        </p:spPr>
        <p:txBody>
          <a:bodyPr>
            <a:normAutofit/>
          </a:bodyPr>
          <a:lstStyle/>
          <a:p>
            <a:r>
              <a:rPr lang="cs-CZ" sz="1000" dirty="0"/>
              <a:t>Zdroj </a:t>
            </a:r>
            <a:r>
              <a:rPr lang="cs-CZ" sz="1000" dirty="0">
                <a:hlinkClick r:id="rId2"/>
              </a:rPr>
              <a:t>https://www.babelio.com/auteur/Edith-Montelle/65801</a:t>
            </a:r>
            <a:r>
              <a:rPr lang="cs-CZ" sz="1000" dirty="0"/>
              <a:t>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495A7F8-B094-41BC-B283-20AF221C7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63398"/>
            <a:ext cx="9094365" cy="5645791"/>
          </a:xfrm>
        </p:spPr>
        <p:txBody>
          <a:bodyPr>
            <a:normAutofit lnSpcReduction="10000"/>
          </a:bodyPr>
          <a:lstStyle/>
          <a:p>
            <a:r>
              <a:rPr lang="cs-CZ" dirty="0"/>
              <a:t>60. léta 20. stol – nastává úpadek </a:t>
            </a:r>
            <a:r>
              <a:rPr lang="cs-CZ" dirty="0" err="1"/>
              <a:t>kamishibai</a:t>
            </a:r>
            <a:r>
              <a:rPr lang="cs-CZ" dirty="0"/>
              <a:t>. Zpravodajství se přesouvá z ulice do domácností – televizní vysílání. A umělci začali kreslit manga, tj. další fenomén japonské kultury.</a:t>
            </a:r>
          </a:p>
          <a:p>
            <a:r>
              <a:rPr lang="cs-CZ" dirty="0"/>
              <a:t>70. léta 20. stol – </a:t>
            </a:r>
            <a:r>
              <a:rPr lang="cs-CZ" dirty="0" err="1"/>
              <a:t>kamishibai</a:t>
            </a:r>
            <a:r>
              <a:rPr lang="cs-CZ" dirty="0"/>
              <a:t> se dostává do Evropy. A to především zásluhou francouzské dětské knihovnice, etnoložky, profesionální vypravěčky, školitelky umění vyprávění a ředitelky muzea, paní </a:t>
            </a:r>
            <a:r>
              <a:rPr lang="cs-CZ" dirty="0" err="1"/>
              <a:t>Édith</a:t>
            </a:r>
            <a:r>
              <a:rPr lang="cs-CZ" dirty="0"/>
              <a:t> </a:t>
            </a:r>
            <a:r>
              <a:rPr lang="cs-CZ" dirty="0" err="1"/>
              <a:t>Montelle</a:t>
            </a:r>
            <a:r>
              <a:rPr lang="cs-CZ" dirty="0"/>
              <a:t>.</a:t>
            </a:r>
          </a:p>
          <a:p>
            <a:r>
              <a:rPr lang="cs-CZ" dirty="0"/>
              <a:t>Nastává velká popularita v Evropě – Francie, Španělsko, Portugalsko, Německo, Rakousko, ale i Polsko… a trvá dodnes.</a:t>
            </a:r>
          </a:p>
          <a:p>
            <a:r>
              <a:rPr lang="cs-CZ" dirty="0"/>
              <a:t>Mezinárodní organizace IKAJA – sdružuje členy z celého světa, vydává zpravodaje, organizuje konference a další vzdělávání… leták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BC16166-93F2-410B-8703-C2BA0D0B8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9953" y="1397903"/>
            <a:ext cx="2020802" cy="255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731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2B7A9B-4F89-446D-88EC-A9DE04F8C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614"/>
            <a:ext cx="10515600" cy="746620"/>
          </a:xfrm>
        </p:spPr>
        <p:txBody>
          <a:bodyPr>
            <a:normAutofit/>
          </a:bodyPr>
          <a:lstStyle/>
          <a:p>
            <a:r>
              <a:rPr lang="cs-CZ" sz="3600" b="1" dirty="0"/>
              <a:t>Jsou rozdíly…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187C3CE-BF1C-4703-9A9B-602CA6429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949" y="889234"/>
            <a:ext cx="11199303" cy="5287729"/>
          </a:xfrm>
        </p:spPr>
        <p:txBody>
          <a:bodyPr/>
          <a:lstStyle/>
          <a:p>
            <a:r>
              <a:rPr lang="cs-CZ" dirty="0"/>
              <a:t>Existují lokální rozdíly ve formátu</a:t>
            </a:r>
          </a:p>
          <a:p>
            <a:r>
              <a:rPr lang="cs-CZ" dirty="0"/>
              <a:t>V Japonsku se stojí zprava od skříňky – z důvodu čtení textu jako takového</a:t>
            </a:r>
          </a:p>
          <a:p>
            <a:r>
              <a:rPr lang="cs-CZ" dirty="0"/>
              <a:t>V každém regionu se používá trochu jinak:</a:t>
            </a:r>
          </a:p>
          <a:p>
            <a:pPr lvl="1"/>
            <a:r>
              <a:rPr lang="cs-CZ" dirty="0"/>
              <a:t>Japonsko - prioritou jsou silné emocionální zážitky a držet se striktně textu</a:t>
            </a:r>
          </a:p>
          <a:p>
            <a:pPr lvl="1"/>
            <a:r>
              <a:rPr lang="cs-CZ" dirty="0"/>
              <a:t>Německo, Itálie, Skandinávie… prioritou je individualita dítěte. Nejde tolik o „společný pocit“, ale hodně dialog, jak to děti cítí. Přizpůsobit se individuální situaci a dostat se do kontaktu s divákem. Větší flexibilita.</a:t>
            </a:r>
          </a:p>
          <a:p>
            <a:pPr lvl="1"/>
            <a:r>
              <a:rPr lang="cs-CZ" dirty="0"/>
              <a:t>I způsob odkládání obrázků, vliv vypravěče či vzhled skříňky…</a:t>
            </a:r>
          </a:p>
          <a:p>
            <a:r>
              <a:rPr lang="cs-CZ" dirty="0"/>
              <a:t>Verze pro stínové divadlo s fólií…</a:t>
            </a:r>
          </a:p>
          <a:p>
            <a:r>
              <a:rPr lang="cs-CZ" dirty="0" err="1"/>
              <a:t>Kamishibai</a:t>
            </a:r>
            <a:r>
              <a:rPr lang="cs-CZ" dirty="0"/>
              <a:t> v batohu, v tašce na kolečkách, na vozíku… jede krajinou a hledá pěkné místo pro příběh…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1173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6E2A82-CEC6-4E5F-A074-450D3068F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6A815174-B8A2-46CA-B7A1-C5F57955B6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1508" y="102784"/>
            <a:ext cx="2505713" cy="167755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5105302-C0D0-4BB1-995D-B9F3602E2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8857" y="3602348"/>
            <a:ext cx="2528208" cy="253896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BA1D74F-FB39-4D31-A775-6E3EF9394C6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2889" y="112424"/>
            <a:ext cx="2522685" cy="168179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B6B6554-482E-4A42-8555-8B1813B8FF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57" y="1825898"/>
            <a:ext cx="2247900" cy="150495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B5296AF0-B59F-44DD-8F0B-A5C92C5C6E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9039" y="1780337"/>
            <a:ext cx="2456447" cy="184233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BDB1293B-ED65-45A3-8B83-3EEDF959E0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3016" y="1780741"/>
            <a:ext cx="2456445" cy="1842334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A084AFF5-7A1B-48CB-BBCF-CF07AB0E7D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99" y="3330848"/>
            <a:ext cx="2247900" cy="168592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D00698EB-2700-4029-B593-36D0BEAE18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36072" y="3602348"/>
            <a:ext cx="2456445" cy="2456445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0724B6C6-7DC6-4839-B7A3-B75FC36164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599" y="5016773"/>
            <a:ext cx="2247900" cy="1685925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484978FF-B961-4942-9876-3A9B352050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35574" y="133815"/>
            <a:ext cx="2463730" cy="1639007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BEE8FBB8-A5F3-4C0A-A255-CA7B6B3F4090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609" y="111049"/>
            <a:ext cx="2247900" cy="1713539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A10567C4-26BE-4BC1-A55D-1D713255F9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56991" y="1772416"/>
            <a:ext cx="2542313" cy="3070167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E21721D0-9317-48B5-8A3D-90642B7E0E6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99303" y="133815"/>
            <a:ext cx="2314097" cy="4108503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D9DD269B-1227-445E-9607-E006ADED76E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37163" y="4213602"/>
            <a:ext cx="2238375" cy="207645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A58A3113-CBBD-47F1-9CC2-EA7604E71B3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249460" y="4842583"/>
            <a:ext cx="2522685" cy="1892014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8E3190D2-731C-4FC4-A953-953BCECFD4A4}"/>
              </a:ext>
            </a:extLst>
          </p:cNvPr>
          <p:cNvSpPr txBox="1"/>
          <p:nvPr/>
        </p:nvSpPr>
        <p:spPr>
          <a:xfrm>
            <a:off x="2499919" y="6290052"/>
            <a:ext cx="44042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Zdroj: </a:t>
            </a:r>
            <a:r>
              <a:rPr lang="cs-CZ" sz="1200" dirty="0">
                <a:hlinkClick r:id="rId17"/>
              </a:rPr>
              <a:t>https://cz.pinterest.com/</a:t>
            </a:r>
            <a:r>
              <a:rPr lang="cs-CZ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149360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7138</TotalTime>
  <Words>2017</Words>
  <Application>Microsoft Office PowerPoint</Application>
  <PresentationFormat>Širokoúhlá obrazovka</PresentationFormat>
  <Paragraphs>200</Paragraphs>
  <Slides>33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8" baseType="lpstr">
      <vt:lpstr>Arial</vt:lpstr>
      <vt:lpstr>Caladea</vt:lpstr>
      <vt:lpstr>Calibri</vt:lpstr>
      <vt:lpstr>Calibri Light</vt:lpstr>
      <vt:lpstr>Motiv Office</vt:lpstr>
      <vt:lpstr>Můj příběh o kamishibai</vt:lpstr>
      <vt:lpstr>O čem bude řeč…</vt:lpstr>
      <vt:lpstr>Nejlépe vše vysvětlí krátká ukázka</vt:lpstr>
      <vt:lpstr>Historie a původ této formy divadla.</vt:lpstr>
      <vt:lpstr>Krátký příběh o kamishibai v Japonsku.</vt:lpstr>
      <vt:lpstr>Prezentace aplikace PowerPoint</vt:lpstr>
      <vt:lpstr>Zdroj https://www.babelio.com/auteur/Edith-Montelle/65801 </vt:lpstr>
      <vt:lpstr>Jsou rozdíly…</vt:lpstr>
      <vt:lpstr>Prezentace aplikace PowerPoint</vt:lpstr>
      <vt:lpstr>Prezentace aplikace PowerPoint</vt:lpstr>
      <vt:lpstr>Prezentace aplikace PowerPoint</vt:lpstr>
      <vt:lpstr>Nejen v knihovnách </vt:lpstr>
      <vt:lpstr>Kamishibai </vt:lpstr>
      <vt:lpstr>Vypravěč</vt:lpstr>
      <vt:lpstr>Představení</vt:lpstr>
      <vt:lpstr>Zvuk </vt:lpstr>
      <vt:lpstr>Místo</vt:lpstr>
      <vt:lpstr>Možnosti</vt:lpstr>
      <vt:lpstr>Je to poklad čekají na využití…</vt:lpstr>
      <vt:lpstr>Prezentace aplikace PowerPoint</vt:lpstr>
      <vt:lpstr>Obrazové sady</vt:lpstr>
      <vt:lpstr>Co je v češtině k dispozici - výběr</vt:lpstr>
      <vt:lpstr>Ke shlédnutí k tématu</vt:lpstr>
      <vt:lpstr>https://www.infracz.cz/pohadkovy-kufrik </vt:lpstr>
      <vt:lpstr>Obecní knihovna Hořiněves</vt:lpstr>
      <vt:lpstr>Obecní knihovna Hořiněves</vt:lpstr>
      <vt:lpstr>Prezentace aplikace PowerPoint</vt:lpstr>
      <vt:lpstr>Štolbova městská knihovna v Nechanicích a knihovníci malých neprof. knihoven obvodu</vt:lpstr>
      <vt:lpstr>Odkazy</vt:lpstr>
      <vt:lpstr>Městská knihovna Mikulov</vt:lpstr>
      <vt:lpstr>Městská knihovna Mikulov  obrazové soubory půjčuji MVS https://mikulov.knihovna.cz/kamishibai/ </vt:lpstr>
      <vt:lpstr>Použité fotografie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hubertova</dc:creator>
  <cp:lastModifiedBy>hubertova</cp:lastModifiedBy>
  <cp:revision>185</cp:revision>
  <cp:lastPrinted>2026-04-27T09:45:41Z</cp:lastPrinted>
  <dcterms:created xsi:type="dcterms:W3CDTF">2023-10-23T12:03:35Z</dcterms:created>
  <dcterms:modified xsi:type="dcterms:W3CDTF">2026-05-11T06:05:01Z</dcterms:modified>
</cp:coreProperties>
</file>