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6" r:id="rId4"/>
    <p:sldId id="330" r:id="rId5"/>
    <p:sldId id="298" r:id="rId6"/>
    <p:sldId id="302" r:id="rId7"/>
    <p:sldId id="309" r:id="rId8"/>
    <p:sldId id="292" r:id="rId9"/>
    <p:sldId id="323" r:id="rId10"/>
    <p:sldId id="266" r:id="rId11"/>
    <p:sldId id="269" r:id="rId12"/>
    <p:sldId id="315" r:id="rId13"/>
    <p:sldId id="291" r:id="rId14"/>
    <p:sldId id="324" r:id="rId15"/>
    <p:sldId id="272" r:id="rId16"/>
    <p:sldId id="314" r:id="rId17"/>
    <p:sldId id="325" r:id="rId18"/>
    <p:sldId id="329" r:id="rId19"/>
    <p:sldId id="322" r:id="rId20"/>
    <p:sldId id="287" r:id="rId21"/>
    <p:sldId id="328" r:id="rId22"/>
    <p:sldId id="306" r:id="rId23"/>
    <p:sldId id="259" r:id="rId24"/>
    <p:sldId id="299" r:id="rId25"/>
    <p:sldId id="286" r:id="rId26"/>
    <p:sldId id="304" r:id="rId27"/>
    <p:sldId id="320" r:id="rId28"/>
    <p:sldId id="281" r:id="rId29"/>
    <p:sldId id="279" r:id="rId30"/>
    <p:sldId id="300" r:id="rId31"/>
    <p:sldId id="331" r:id="rId32"/>
    <p:sldId id="305" r:id="rId33"/>
    <p:sldId id="288" r:id="rId34"/>
    <p:sldId id="308" r:id="rId35"/>
    <p:sldId id="316" r:id="rId36"/>
    <p:sldId id="310" r:id="rId37"/>
    <p:sldId id="317" r:id="rId38"/>
    <p:sldId id="311" r:id="rId39"/>
    <p:sldId id="318" r:id="rId40"/>
    <p:sldId id="289" r:id="rId41"/>
    <p:sldId id="273" r:id="rId42"/>
    <p:sldId id="262" r:id="rId43"/>
    <p:sldId id="313" r:id="rId44"/>
    <p:sldId id="31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1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5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8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6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22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8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7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83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72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62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45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2F9A4C-07F1-42E9-9FC3-841AC50A764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7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nizkoudozivota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knizkoudozivota" TargetMode="External"/><Relationship Id="rId3" Type="http://schemas.openxmlformats.org/officeDocument/2006/relationships/hyperlink" Target="mailto:tauberova@knihovna-se.cz" TargetMode="External"/><Relationship Id="rId7" Type="http://schemas.openxmlformats.org/officeDocument/2006/relationships/hyperlink" Target="http://www.sknizkoudozivota.cz/" TargetMode="External"/><Relationship Id="rId2" Type="http://schemas.openxmlformats.org/officeDocument/2006/relationships/hyperlink" Target="mailto:-zlata.houskov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bjednavkybookstart@knihovnahk.cz" TargetMode="External"/><Relationship Id="rId5" Type="http://schemas.openxmlformats.org/officeDocument/2006/relationships/hyperlink" Target="mailto:ddivinova@mvk.cz" TargetMode="External"/><Relationship Id="rId10" Type="http://schemas.openxmlformats.org/officeDocument/2006/relationships/hyperlink" Target="https://eu.zonerama.com/Sknizkoudozivota/543271" TargetMode="External"/><Relationship Id="rId4" Type="http://schemas.openxmlformats.org/officeDocument/2006/relationships/hyperlink" Target="mailto:bookstart@kjm.cz" TargetMode="External"/><Relationship Id="rId9" Type="http://schemas.openxmlformats.org/officeDocument/2006/relationships/hyperlink" Target="https://www.instagram.com/sknizkoudozivota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7887" y="891541"/>
            <a:ext cx="4399642" cy="4074074"/>
          </a:xfrm>
        </p:spPr>
        <p:txBody>
          <a:bodyPr>
            <a:normAutofit/>
          </a:bodyPr>
          <a:lstStyle/>
          <a:p>
            <a:pPr algn="l"/>
            <a:r>
              <a:rPr lang="cs-CZ" sz="7700" dirty="0"/>
              <a:t>Jak začít</a:t>
            </a:r>
            <a:br>
              <a:rPr lang="cs-CZ" sz="6000" dirty="0"/>
            </a:b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7887" y="4965613"/>
            <a:ext cx="4399642" cy="92103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9.5.2024 ONLINE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29752"/>
            <a:ext cx="2724576" cy="155690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55" y="404664"/>
            <a:ext cx="2389770" cy="315638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48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B85A0-5D76-4123-B155-533E53A8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 pro 0-3 roky 2025</a:t>
            </a: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DE935FDD-0062-4708-BB51-C0DBA9A245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88660"/>
            <a:ext cx="3703638" cy="3737931"/>
          </a:xfr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0677907-EF55-46E7-A63A-85D827F4F9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leporelo D. Fischerové, ilustrace I. Šafránková</a:t>
            </a:r>
          </a:p>
          <a:p>
            <a:r>
              <a:rPr lang="cs-CZ" dirty="0"/>
              <a:t>metodický kalendář</a:t>
            </a:r>
          </a:p>
          <a:p>
            <a:r>
              <a:rPr lang="cs-CZ" dirty="0"/>
              <a:t>doporučené knížky</a:t>
            </a:r>
          </a:p>
          <a:p>
            <a:r>
              <a:rPr lang="cs-CZ" dirty="0"/>
              <a:t>sada na tvoření</a:t>
            </a:r>
          </a:p>
          <a:p>
            <a:r>
              <a:rPr lang="cs-CZ" dirty="0"/>
              <a:t>časopis Puntík</a:t>
            </a:r>
          </a:p>
          <a:p>
            <a:r>
              <a:rPr lang="cs-CZ" dirty="0"/>
              <a:t>voucher na audioknihu</a:t>
            </a:r>
          </a:p>
          <a:p>
            <a:r>
              <a:rPr lang="cs-CZ" dirty="0"/>
              <a:t>leták</a:t>
            </a:r>
          </a:p>
          <a:p>
            <a:r>
              <a:rPr lang="cs-CZ" dirty="0"/>
              <a:t>taška</a:t>
            </a:r>
          </a:p>
          <a:p>
            <a:r>
              <a:rPr lang="cs-CZ" dirty="0"/>
              <a:t>cena: 100 Kč</a:t>
            </a:r>
          </a:p>
        </p:txBody>
      </p:sp>
    </p:spTree>
    <p:extLst>
      <p:ext uri="{BB962C8B-B14F-4D97-AF65-F5344CB8AC3E}">
        <p14:creationId xmlns:p14="http://schemas.microsoft.com/office/powerpoint/2010/main" val="153618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BE2A8-A236-499C-B0A1-DAFDE80A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Sety 3-6 let - 2025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2219686E-5FB1-4249-9D32-5BB2A83FF4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 průhledném kocourkovi  - </a:t>
            </a:r>
            <a:br>
              <a:rPr lang="cs-CZ" sz="2400" dirty="0"/>
            </a:br>
            <a:r>
              <a:rPr lang="cs-CZ" sz="2400" dirty="0"/>
              <a:t>D. </a:t>
            </a:r>
            <a:r>
              <a:rPr lang="cs-CZ" sz="2400" dirty="0" err="1"/>
              <a:t>Krolupperová</a:t>
            </a:r>
            <a:r>
              <a:rPr lang="cs-CZ" sz="2400" dirty="0"/>
              <a:t>, </a:t>
            </a:r>
            <a:r>
              <a:rPr lang="cs-CZ" sz="2400" dirty="0" err="1"/>
              <a:t>ilustr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M. Bergmannová</a:t>
            </a:r>
          </a:p>
          <a:p>
            <a:r>
              <a:rPr lang="cs-CZ" sz="2400" dirty="0"/>
              <a:t>hra – barevný </a:t>
            </a:r>
            <a:r>
              <a:rPr lang="cs-CZ" sz="2400" dirty="0" err="1"/>
              <a:t>tangram</a:t>
            </a:r>
            <a:endParaRPr lang="cs-CZ" sz="2400" dirty="0"/>
          </a:p>
          <a:p>
            <a:r>
              <a:rPr lang="cs-CZ" sz="2400" dirty="0"/>
              <a:t>doporučené knížky</a:t>
            </a:r>
          </a:p>
          <a:p>
            <a:r>
              <a:rPr lang="cs-CZ" sz="2400" dirty="0"/>
              <a:t>komiksový sešit CREW</a:t>
            </a:r>
          </a:p>
          <a:p>
            <a:r>
              <a:rPr lang="cs-CZ" sz="2400" dirty="0"/>
              <a:t>baťůžek</a:t>
            </a:r>
          </a:p>
          <a:p>
            <a:r>
              <a:rPr lang="cs-CZ" sz="2400" dirty="0"/>
              <a:t>cena: 100 Kč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3B88583-54ED-4C7F-B7CD-9D62151F33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82352"/>
            <a:ext cx="3703638" cy="3950547"/>
          </a:xfrm>
        </p:spPr>
      </p:pic>
    </p:spTree>
    <p:extLst>
      <p:ext uri="{BB962C8B-B14F-4D97-AF65-F5344CB8AC3E}">
        <p14:creationId xmlns:p14="http://schemas.microsoft.com/office/powerpoint/2010/main" val="141692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C81D6-B1D6-48A5-BBB4-32675B87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setu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C70F84-349D-40A6-AA4B-C8DD707F6C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cena dotovaná (díky podpoře SKIP, sponzorů)</a:t>
            </a:r>
          </a:p>
          <a:p>
            <a:r>
              <a:rPr lang="cs-CZ" dirty="0">
                <a:sym typeface="+mn-ea"/>
              </a:rPr>
              <a:t>práce dobrovolníků</a:t>
            </a:r>
            <a:endParaRPr lang="cs-CZ" dirty="0"/>
          </a:p>
          <a:p>
            <a:r>
              <a:rPr lang="cs-CZ" dirty="0">
                <a:sym typeface="+mn-ea"/>
              </a:rPr>
              <a:t>kdyby se měly jednotlivé komponenty koupit, cena by byla 5x vyšší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671BC50-C808-4447-AA79-D2F070A865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9" y="4780166"/>
            <a:ext cx="2886472" cy="1128294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56E3BDA-B389-47A3-8490-1D2F45E97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40" y="2621707"/>
            <a:ext cx="1181100" cy="5334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86F3D7-D829-4CCD-9306-57B367DD2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92" y="4739340"/>
            <a:ext cx="1371600" cy="13716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0319C29-12CE-4C17-A0AD-95B60A92B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89" y="5029392"/>
            <a:ext cx="2346742" cy="96664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2C26B28-3DE1-4C64-B27F-1D6ED13FA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9" y="2488634"/>
            <a:ext cx="2983992" cy="91744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3A65D68-5A40-4E31-8643-14C68FDD1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05" y="3603282"/>
            <a:ext cx="1277096" cy="88773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B603A63-2CFA-47CC-9156-1F6039841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0" y="1116941"/>
            <a:ext cx="2000248" cy="11429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57ECB5-FC4F-4735-92AE-C1E275C2A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3647116"/>
            <a:ext cx="4029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9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0F67F-3395-4046-90F3-B5823B38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Krajská podpora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57871F-F90E-4FC1-9490-E8C3F52C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projekt zaujal kraje i zřizovatele …</a:t>
            </a:r>
            <a:endParaRPr lang="cs-CZ" i="1" dirty="0"/>
          </a:p>
          <a:p>
            <a:r>
              <a:rPr lang="cs-CZ" dirty="0"/>
              <a:t>podpora ve Středočeském a Královéhradeckém kraji, objednávají si kraje Moravskoslezský a Karlovarský, částečně Plzeňský, speciální podpora byla v roce 2023 ve Zlínském kraji (pověřené knihovny)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C71A83-C39F-42EB-8EFE-098F3C08B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8" y="3356992"/>
            <a:ext cx="5437483" cy="28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7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E39E2-7C8E-4F94-852B-12AA3019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22452"/>
          </a:xfrm>
        </p:spPr>
        <p:txBody>
          <a:bodyPr>
            <a:normAutofit fontScale="90000"/>
          </a:bodyPr>
          <a:lstStyle/>
          <a:p>
            <a:r>
              <a:rPr lang="cs-CZ" dirty="0"/>
              <a:t>Jak připravit a předat motivační 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BD480A-3688-4B5F-9F31-A2F0971D1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sz="2800" dirty="0"/>
              <a:t>centrálně dodané a zkompletované sady doplnit</a:t>
            </a:r>
            <a:br>
              <a:rPr lang="cs-CZ" sz="2800" dirty="0"/>
            </a:br>
            <a:r>
              <a:rPr lang="cs-CZ" sz="2800" dirty="0"/>
              <a:t>o registraci do knihovny zdarma, pozvánku na akce aj.</a:t>
            </a:r>
            <a:endParaRPr lang="cs-CZ" sz="2800" i="1" dirty="0"/>
          </a:p>
          <a:p>
            <a:r>
              <a:rPr lang="cs-CZ" sz="2800" dirty="0"/>
              <a:t>předáváme při vítání občánků, v knihovně ….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02CD12-6597-49C6-9984-B115DAE66C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8591"/>
            <a:ext cx="1926190" cy="24570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A0E03B-84FA-49A2-AA86-476F2173B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65" y="3508591"/>
            <a:ext cx="1854172" cy="24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DB1C6-302B-4C00-B5C3-0EDFC149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dirty="0"/>
              <a:t>Předávání setů, tašek, baťůžků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50E0C9D1-DF9D-4E9E-BEDE-8607031E5F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B83C20F-1F15-46F2-9A93-F611E4E21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2160" y="1600200"/>
            <a:ext cx="2736304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Zdroj: </a:t>
            </a:r>
          </a:p>
          <a:p>
            <a:pPr marL="0" indent="0">
              <a:buNone/>
            </a:pPr>
            <a:r>
              <a:rPr lang="cs-CZ" dirty="0" err="1"/>
              <a:t>Zonerama</a:t>
            </a:r>
            <a:r>
              <a:rPr lang="cs-CZ" dirty="0"/>
              <a:t> S knížkou do života</a:t>
            </a:r>
          </a:p>
          <a:p>
            <a:pPr marL="0" indent="0">
              <a:buNone/>
            </a:pPr>
            <a:r>
              <a:rPr lang="cs-CZ" dirty="0"/>
              <a:t>knihovna Budiměřice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996101-397D-4EAF-B576-E62B01A89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528392" cy="47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4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3F154-0986-455E-8CCB-CD05EB80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702"/>
          </a:xfrm>
        </p:spPr>
        <p:txBody>
          <a:bodyPr>
            <a:normAutofit/>
          </a:bodyPr>
          <a:lstStyle/>
          <a:p>
            <a:pPr algn="ctr"/>
            <a:r>
              <a:rPr lang="cs-CZ" sz="1800" dirty="0"/>
              <a:t>Zdroj: </a:t>
            </a:r>
            <a:r>
              <a:rPr lang="cs-CZ" sz="1800" dirty="0" err="1"/>
              <a:t>Zonerama</a:t>
            </a:r>
            <a:r>
              <a:rPr lang="cs-CZ" sz="1800" dirty="0"/>
              <a:t> S knížkou do života – knihovna Mladá Boleslav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1782D12-354A-4278-991F-6DB17ABE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41AE0138-3E18-446B-9B35-A60B67DD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987908"/>
            <a:ext cx="7589520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A3C68-68BB-4756-A754-2B4C1509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31837"/>
            <a:ext cx="7543800" cy="1005524"/>
          </a:xfrm>
        </p:spPr>
        <p:txBody>
          <a:bodyPr>
            <a:normAutofit fontScale="90000"/>
          </a:bodyPr>
          <a:lstStyle/>
          <a:p>
            <a:r>
              <a:rPr lang="cs-CZ" dirty="0"/>
              <a:t>Jak pozvat na akce a připravit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7ED66A-83E8-4AB2-859E-9581433A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cs-CZ" sz="2200" dirty="0"/>
              <a:t>snaha pozvat všechny rodiče s novorozenými dětmi</a:t>
            </a:r>
          </a:p>
          <a:p>
            <a:r>
              <a:rPr lang="cs-CZ" sz="2200" dirty="0"/>
              <a:t>pozvánka na cyklus, připomenout před akcí</a:t>
            </a:r>
          </a:p>
          <a:p>
            <a:r>
              <a:rPr lang="cs-CZ" sz="2200" dirty="0"/>
              <a:t>tištěné, elektronické, plakátky, web, </a:t>
            </a:r>
            <a:r>
              <a:rPr lang="cs-CZ" sz="2200" dirty="0" err="1"/>
              <a:t>fcb</a:t>
            </a:r>
            <a:r>
              <a:rPr lang="cs-CZ" sz="2200" dirty="0"/>
              <a:t> …</a:t>
            </a:r>
          </a:p>
          <a:p>
            <a:r>
              <a:rPr lang="cs-CZ" sz="2200" dirty="0"/>
              <a:t>pro děti od 6 měsíců dále </a:t>
            </a:r>
            <a:r>
              <a:rPr lang="cs-CZ" sz="2200" i="1" dirty="0"/>
              <a:t>viz </a:t>
            </a:r>
            <a:r>
              <a:rPr lang="cs-CZ" sz="2200" i="1" dirty="0" err="1"/>
              <a:t>klubíky</a:t>
            </a:r>
            <a:endParaRPr lang="cs-CZ" sz="2200" i="1" dirty="0"/>
          </a:p>
          <a:p>
            <a:r>
              <a:rPr lang="cs-CZ" sz="2200" dirty="0"/>
              <a:t>potvrzení účasti a rezervace podle situace</a:t>
            </a:r>
          </a:p>
          <a:p>
            <a:r>
              <a:rPr lang="cs-CZ" sz="2200" dirty="0"/>
              <a:t>prostor na ležení a polehávání, hračky, bezpečnost, čistota, vhodné knížky pro děti i rodiče, herní koberce, klidné místo na jídlo</a:t>
            </a:r>
            <a:r>
              <a:rPr lang="cs-CZ" sz="2200" i="1" dirty="0"/>
              <a:t>, koš na plínky</a:t>
            </a:r>
            <a:r>
              <a:rPr lang="cs-CZ" sz="2200" dirty="0">
                <a:sym typeface="Wingdings" panose="05000000000000000000" pitchFamily="2" charset="2"/>
              </a:rPr>
              <a:t>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527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B5920F6-8EC9-4DB6-9A8D-8CD7E539B51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8248"/>
            <a:ext cx="4552181" cy="64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2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3D654-1782-43EB-B025-5DD8C0AC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cs-CZ" sz="1800" dirty="0"/>
              <a:t>Zdroj: </a:t>
            </a:r>
            <a:r>
              <a:rPr lang="cs-CZ" sz="1800" dirty="0" err="1"/>
              <a:t>Zonerama</a:t>
            </a:r>
            <a:r>
              <a:rPr lang="cs-CZ" sz="1800" dirty="0"/>
              <a:t> S knížkou do života – Městská knihovna Náchod</a:t>
            </a:r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F15D404A-9561-4857-8030-ACB00AE05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0886"/>
            <a:ext cx="7575516" cy="5681638"/>
          </a:xfrm>
        </p:spPr>
      </p:pic>
    </p:spTree>
    <p:extLst>
      <p:ext uri="{BB962C8B-B14F-4D97-AF65-F5344CB8AC3E}">
        <p14:creationId xmlns:p14="http://schemas.microsoft.com/office/powerpoint/2010/main" val="231282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27455-56B9-4B7E-ACB3-BEDB79C3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Inspirativně a radostně </a:t>
            </a:r>
            <a:br>
              <a:rPr lang="cs-CZ" dirty="0"/>
            </a:br>
            <a:r>
              <a:rPr lang="cs-CZ" dirty="0"/>
              <a:t>pro rodiče, děti i knihovny!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DF0D729-45BC-4BE8-B3C0-3A9A9E9CE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3" y="2060848"/>
            <a:ext cx="5944913" cy="4022725"/>
          </a:xfrm>
        </p:spPr>
      </p:pic>
    </p:spTree>
    <p:extLst>
      <p:ext uri="{BB962C8B-B14F-4D97-AF65-F5344CB8AC3E}">
        <p14:creationId xmlns:p14="http://schemas.microsoft.com/office/powerpoint/2010/main" val="425136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0CEA-4AE9-49B9-9AA3-0F00E6B8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20689"/>
            <a:ext cx="7543800" cy="936104"/>
          </a:xfrm>
        </p:spPr>
        <p:txBody>
          <a:bodyPr>
            <a:normAutofit/>
          </a:bodyPr>
          <a:lstStyle/>
          <a:p>
            <a:r>
              <a:rPr lang="cs-CZ" dirty="0"/>
              <a:t>Jak připravit setkání - tipy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F891D0-F5CC-4368-800D-70AD53CF6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počet dětí na setkání – do 10-12 dětí, ale i 1-2 je OK</a:t>
            </a:r>
          </a:p>
          <a:p>
            <a:r>
              <a:rPr lang="cs-CZ" dirty="0"/>
              <a:t>tzv. dopoledne s knížkou - setkávat se pravidelně</a:t>
            </a:r>
          </a:p>
          <a:p>
            <a:r>
              <a:rPr lang="cs-CZ" dirty="0"/>
              <a:t>obklopit děti kvalitními knížkami (leporely) </a:t>
            </a:r>
          </a:p>
          <a:p>
            <a:r>
              <a:rPr lang="cs-CZ" dirty="0"/>
              <a:t>rituály (při zahájení, na závěr…), začít s říkadly a básničkami</a:t>
            </a:r>
          </a:p>
          <a:p>
            <a:r>
              <a:rPr lang="cs-CZ" dirty="0"/>
              <a:t>umožnit prožít knihu různými způsoby</a:t>
            </a:r>
          </a:p>
          <a:p>
            <a:r>
              <a:rPr lang="cs-CZ" dirty="0"/>
              <a:t>číst, povídat si, zpívat, rýmovat, hýbat se, tvořit – vyrábět, střídat činnosti</a:t>
            </a:r>
          </a:p>
          <a:p>
            <a:r>
              <a:rPr lang="cs-CZ" dirty="0"/>
              <a:t>umožnit dětem výběr a čas na volné hraní</a:t>
            </a:r>
            <a:endParaRPr lang="cs-CZ" i="1" dirty="0"/>
          </a:p>
          <a:p>
            <a:r>
              <a:rPr lang="cs-CZ" dirty="0"/>
              <a:t>vzdělávat rodiče a povídat si s nimi, výstavky knížek pro rodiče – </a:t>
            </a:r>
            <a:r>
              <a:rPr lang="cs-CZ" i="1" dirty="0"/>
              <a:t>nechat vždy čas</a:t>
            </a:r>
          </a:p>
          <a:p>
            <a:r>
              <a:rPr lang="cs-CZ" i="1" dirty="0"/>
              <a:t>TIP: lepší když se mohou věnovat dva lidé; nečekat, že vše půjde podle plánu (nálada dětí, něco zaujme /nezaujme …)</a:t>
            </a:r>
          </a:p>
          <a:p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13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C14D6-D776-4B39-938C-E2B9F00F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cs-CZ" sz="2000" dirty="0"/>
              <a:t>Zdroj: </a:t>
            </a:r>
            <a:r>
              <a:rPr lang="cs-CZ" sz="2000" dirty="0" err="1"/>
              <a:t>Zonerama</a:t>
            </a:r>
            <a:r>
              <a:rPr lang="cs-CZ" sz="2000" dirty="0"/>
              <a:t> S knížkou do života – Hodonín</a:t>
            </a:r>
            <a:br>
              <a:rPr lang="cs-CZ" sz="2000" dirty="0"/>
            </a:br>
            <a:r>
              <a:rPr lang="cs-CZ" sz="2000" dirty="0"/>
              <a:t>Škvrňata a batolata do knihovny </a:t>
            </a:r>
            <a:r>
              <a:rPr lang="cs-CZ" sz="1800" dirty="0"/>
              <a:t>natotata</a:t>
            </a:r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BDF8D8E5-D0E0-4EF7-B2FC-1A5230683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9" y="1052736"/>
            <a:ext cx="8291890" cy="5530626"/>
          </a:xfrm>
        </p:spPr>
      </p:pic>
    </p:spTree>
    <p:extLst>
      <p:ext uri="{BB962C8B-B14F-4D97-AF65-F5344CB8AC3E}">
        <p14:creationId xmlns:p14="http://schemas.microsoft.com/office/powerpoint/2010/main" val="3515647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54687-7207-4E28-9515-6CF1F429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A7F1BB2-EA51-4F96-A33F-342130DEA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4" y="562027"/>
            <a:ext cx="8015611" cy="60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3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dirty="0"/>
              <a:t>SHRNUTÍ - rok S knížkou do života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Vítání a akce po celý rok </a:t>
            </a:r>
          </a:p>
          <a:p>
            <a:pPr marL="0" indent="0">
              <a:buNone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Duben: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vyhlášení dalšího ročníku</a:t>
            </a:r>
          </a:p>
          <a:p>
            <a:pPr marL="0" indent="0">
              <a:buNone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Květen/červen: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objednávky sad na další rok</a:t>
            </a:r>
          </a:p>
          <a:p>
            <a:pPr marL="0" indent="0">
              <a:buNone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Říjen/listopad: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distribuce sad</a:t>
            </a:r>
          </a:p>
          <a:p>
            <a:pPr marL="0" indent="0">
              <a:buNone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Leden následujícího roku: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 závěrečná zpráva – dotazník + foto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1468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C9B46-995D-4AFD-B0A2-CF3CF4A0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Ohlasy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D8F88E-2E0B-4651-893B-8F22866E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16832"/>
            <a:ext cx="7543801" cy="39522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i="1" dirty="0"/>
              <a:t>Z projektu jsem nadšená, rodiče i děti také, pomohl díky sadám obecní knihovně Doubravčice dostat se do povědomí obyvatel.</a:t>
            </a:r>
          </a:p>
          <a:p>
            <a:pPr marL="0" indent="0">
              <a:buNone/>
            </a:pPr>
            <a:r>
              <a:rPr lang="cs-CZ" sz="2400" i="1" dirty="0"/>
              <a:t>Překvapil nás zájem matek a otců, námi doporučená literatura je často v oběhu, vždy se jedná o příjemné setkání, které všem rychle uteče. Díky za tento projekt. Zájem o knihovnu jako místo setkávání se zvýšil.</a:t>
            </a:r>
          </a:p>
          <a:p>
            <a:pPr marL="0" indent="0">
              <a:buNone/>
            </a:pPr>
            <a:r>
              <a:rPr lang="cs-CZ" sz="2400" i="1" dirty="0"/>
              <a:t>Každé setkání s malými dětmi je originál, opakujeme říkadla, vítací</a:t>
            </a:r>
            <a:br>
              <a:rPr lang="cs-CZ" sz="2400" i="1" dirty="0"/>
            </a:br>
            <a:r>
              <a:rPr lang="cs-CZ" sz="2400" i="1" dirty="0"/>
              <a:t>a rozlučkové popěvky, hodně zpíváme, zpívám i písničky a říkadla mého mládí, které maminky už neznají. Setkávání jsou radostná a užívají si je nejen děti, ale i maminky. Chceme zakoupit divadélko a </a:t>
            </a:r>
            <a:r>
              <a:rPr lang="cs-CZ" sz="2400" i="1" dirty="0" err="1"/>
              <a:t>Orffovy</a:t>
            </a:r>
            <a:r>
              <a:rPr lang="cs-CZ" sz="2400" i="1" dirty="0"/>
              <a:t> nástroje.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77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711A0-15F5-4DC4-ABD3-925C75A6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cs-CZ" sz="2400" i="1" dirty="0"/>
              <a:t>Knihovna Sedlčany (město se 7000 obyvateli), začala s vítáním miminek a to přímo v knihovně již v roce 2004 a 88 % dětí se stalo čtenáři knihovny.</a:t>
            </a:r>
            <a:br>
              <a:rPr lang="cs-CZ" sz="2400" i="1" dirty="0"/>
            </a:br>
            <a:endParaRPr lang="cs-CZ" sz="24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DD1D0C1-B486-412B-9F58-0F2FC0A09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7768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3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0924B-4147-4E30-A3E1-7E0C503C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Ohlasy rodičů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C24EE2-ECE4-44AF-943F-42DDCC88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i="1" dirty="0"/>
              <a:t>Byla jsem velice překvapena, jak bohatý program se nechá pro tak malé děti připravit a hlavně z toho, jak syn báječně od tak útlého věku reagoval. … Tuto aktivitu máme moc rádi, protože nám oběma mnoho přináší – setkání s dětmi, podobně naladěnými dospěláky, mluvené slovo, zábavu, nové básničky a písničky. </a:t>
            </a:r>
            <a:r>
              <a:rPr lang="cs-CZ" sz="3400" dirty="0"/>
              <a:t>(Martina M.)</a:t>
            </a:r>
          </a:p>
          <a:p>
            <a:pPr marL="0" indent="0">
              <a:buNone/>
            </a:pPr>
            <a:r>
              <a:rPr lang="cs-CZ" sz="3400" dirty="0"/>
              <a:t> </a:t>
            </a:r>
          </a:p>
          <a:p>
            <a:pPr marL="0" indent="0">
              <a:buNone/>
            </a:pPr>
            <a:r>
              <a:rPr lang="cs-CZ" sz="3400" i="1" dirty="0"/>
              <a:t>Moc bych Vás chtěla pochválit za krásné programy, které děláte pro děti. Je to pro děti super zpestření. Dcera se tam vždy moc těší. Našla si tam i další kamarády. Programy jsou moc hezké, krásně dělané i pro nejmenší děti. Některé básničky, písničky, zvířátka, nebo různé příběhy si pak dcera doma zpívá, nebo říká. Moc se tam vždy těší. </a:t>
            </a:r>
            <a:r>
              <a:rPr lang="cs-CZ" sz="3400" dirty="0"/>
              <a:t>(Markéta B.)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437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E0ED2-E8F2-4126-891C-99644A2A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pPr algn="ctr"/>
            <a:r>
              <a:rPr lang="cs-CZ" sz="1800" dirty="0"/>
              <a:t>Zdroj: </a:t>
            </a:r>
            <a:r>
              <a:rPr lang="cs-CZ" sz="1800" dirty="0" err="1"/>
              <a:t>Zonerama</a:t>
            </a:r>
            <a:r>
              <a:rPr lang="cs-CZ" sz="1800" dirty="0"/>
              <a:t> S knížkou do života – Městská knihovna Špindlerův Mlýn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8E98116-28A1-48BE-91B0-A62432BCD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764704"/>
            <a:ext cx="442849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9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cs-CZ" sz="4000" dirty="0"/>
              <a:t>Podpora pro knihovny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680520"/>
          </a:xfrm>
        </p:spPr>
        <p:txBody>
          <a:bodyPr>
            <a:normAutofit/>
          </a:bodyPr>
          <a:lstStyle/>
          <a:p>
            <a:r>
              <a:rPr lang="cs-CZ" sz="2800" dirty="0"/>
              <a:t>praktické krajské semináře a workshopy  (2023 proběhlo v 5 krajích, 1.10.2024 Plzeň)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i="1" dirty="0"/>
              <a:t>další online </a:t>
            </a:r>
            <a:r>
              <a:rPr lang="cs-CZ" sz="2800" i="1" dirty="0" err="1"/>
              <a:t>webinář</a:t>
            </a:r>
            <a:r>
              <a:rPr lang="cs-CZ" sz="2800" i="1" dirty="0"/>
              <a:t> s ukázkami v jednání</a:t>
            </a:r>
          </a:p>
          <a:p>
            <a:r>
              <a:rPr lang="cs-CZ" sz="2800" dirty="0"/>
              <a:t>web projektu – </a:t>
            </a:r>
            <a:r>
              <a:rPr lang="cs-CZ" sz="2800" dirty="0">
                <a:hlinkClick r:id="rId2"/>
              </a:rPr>
              <a:t>www.sknizkoudozivota.cz</a:t>
            </a:r>
            <a:r>
              <a:rPr lang="cs-CZ" sz="2800" dirty="0"/>
              <a:t> (sekce pro Rodiče, sekce pro Knihovny)</a:t>
            </a:r>
          </a:p>
          <a:p>
            <a:r>
              <a:rPr lang="cs-CZ" sz="2800" dirty="0"/>
              <a:t>elektronický Zpravodaj – 4x ročně</a:t>
            </a:r>
          </a:p>
          <a:p>
            <a:r>
              <a:rPr lang="cs-CZ" sz="2800" dirty="0"/>
              <a:t>informace v elektronické konferenci Andersen</a:t>
            </a:r>
          </a:p>
          <a:p>
            <a:r>
              <a:rPr lang="cs-CZ" sz="2800" dirty="0" err="1"/>
              <a:t>youtube</a:t>
            </a:r>
            <a:r>
              <a:rPr lang="cs-CZ" sz="2800" dirty="0"/>
              <a:t> kanál projektu, </a:t>
            </a:r>
            <a:r>
              <a:rPr lang="cs-CZ" sz="2800" dirty="0" err="1"/>
              <a:t>facebook</a:t>
            </a:r>
            <a:r>
              <a:rPr lang="cs-CZ" sz="2800" dirty="0"/>
              <a:t>, </a:t>
            </a:r>
            <a:r>
              <a:rPr lang="cs-CZ" sz="2800" dirty="0" err="1"/>
              <a:t>instagram</a:t>
            </a:r>
            <a:endParaRPr lang="cs-CZ" sz="2800" dirty="0"/>
          </a:p>
          <a:p>
            <a:r>
              <a:rPr lang="cs-CZ" sz="2800" dirty="0" err="1"/>
              <a:t>Zonerama</a:t>
            </a:r>
            <a:r>
              <a:rPr lang="cs-CZ" sz="2800" dirty="0"/>
              <a:t> S knížkou do života - fotogalerie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80976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60297-2B07-4CEA-B7CB-FC512629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ctr"/>
            <a:r>
              <a:rPr lang="cs-CZ" sz="2700" b="1" dirty="0" err="1"/>
              <a:t>Youtube</a:t>
            </a:r>
            <a:r>
              <a:rPr lang="cs-CZ" sz="2700" dirty="0"/>
              <a:t> - tipy na knížky, cvičení s dětmi, říkanky</a:t>
            </a:r>
            <a:br>
              <a:rPr lang="cs-CZ" sz="2700" dirty="0"/>
            </a:br>
            <a:r>
              <a:rPr lang="cs-CZ" sz="2700" dirty="0"/>
              <a:t>s pohybem, logopedie, psychomotorický vývoj dítěte, přednášky, online čtení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C135574-4CCF-4193-8B99-20E43D307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014790"/>
            <a:ext cx="7543800" cy="3685671"/>
          </a:xfrm>
        </p:spPr>
      </p:pic>
    </p:spTree>
    <p:extLst>
      <p:ext uri="{BB962C8B-B14F-4D97-AF65-F5344CB8AC3E}">
        <p14:creationId xmlns:p14="http://schemas.microsoft.com/office/powerpoint/2010/main" val="321031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B76C6-3314-43B2-8137-2C80243B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Vás dnes čeká?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1B03B5-31DF-4A6A-BBE7-13F0ACC7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základní informace, pravidla</a:t>
            </a:r>
          </a:p>
          <a:p>
            <a:r>
              <a:rPr lang="cs-CZ" sz="3600" dirty="0"/>
              <a:t>krok za krokem …</a:t>
            </a:r>
          </a:p>
          <a:p>
            <a:r>
              <a:rPr lang="cs-CZ" sz="3600" dirty="0"/>
              <a:t>ohlasy knihoven a rodičů</a:t>
            </a:r>
          </a:p>
          <a:p>
            <a:r>
              <a:rPr lang="cs-CZ" sz="3600" dirty="0"/>
              <a:t>kde najít inspiraci a podporu</a:t>
            </a:r>
          </a:p>
          <a:p>
            <a:r>
              <a:rPr lang="cs-CZ" sz="3600" dirty="0"/>
              <a:t>tipy k akcím, lektorům, od jiných knihoven</a:t>
            </a:r>
          </a:p>
        </p:txBody>
      </p:sp>
    </p:spTree>
    <p:extLst>
      <p:ext uri="{BB962C8B-B14F-4D97-AF65-F5344CB8AC3E}">
        <p14:creationId xmlns:p14="http://schemas.microsoft.com/office/powerpoint/2010/main" val="1376567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5E95C-AB15-458C-B993-7B7D221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o metodikách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8F32A3-26F9-457F-B94D-00FC49894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úvodní metodika Jak na projekt – praktické rady pro účastníky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metodika pro práci s dětmi 0-3 (vývoj dítěte, témata, rituály, společné čtení, pohyb, zpívání, konkrétní scénáře programů, didaktické pomůcky a využití </a:t>
            </a:r>
            <a:r>
              <a:rPr lang="cs-CZ" sz="2400" dirty="0" err="1"/>
              <a:t>lekotéky</a:t>
            </a:r>
            <a:r>
              <a:rPr lang="cs-CZ" sz="2400" dirty="0"/>
              <a:t>)</a:t>
            </a:r>
            <a:endParaRPr lang="cs-CZ" sz="2400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metodika pro práci s dětmi 3-6 (úvod ke čtenářské gramotnosti a </a:t>
            </a:r>
            <a:r>
              <a:rPr lang="cs-CZ" sz="2400" dirty="0" err="1"/>
              <a:t>pregramotnosti</a:t>
            </a:r>
            <a:r>
              <a:rPr lang="cs-CZ" sz="2400" dirty="0"/>
              <a:t>, vývoj dítěte ve věku 3 až 6 let, jak pracovat s knihou, příklady aktivit a lekcí)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400" i="1" dirty="0"/>
              <a:t>všechny příručky na webu projektu + možno doslat tištěné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97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9B59FDC-B0D4-47D2-B7A8-323E55AB7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84299-57CD-4A3E-9B01-88C090D4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cs-CZ" sz="1800" i="1" dirty="0"/>
              <a:t>„Mluvení na dítě je první řečová průprava, řeč je důležitá k rozvoji myšlení.“ (J. Válková)</a:t>
            </a:r>
            <a:br>
              <a:rPr lang="cs-CZ" sz="1800" i="1" dirty="0"/>
            </a:br>
            <a:endParaRPr lang="cs-CZ" sz="1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892725-321A-4B58-8724-5BBB5402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700808"/>
            <a:ext cx="7543801" cy="41682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metodika logopedická prevence: vývoj komunikace a lidské řeči, vliv knihy na vývoj řeči dítěte, příklady aktivit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příručka pro 0-18: vývoj miminka, model prvních setkání, příklady z praxe, tipy, spolupráce, ukázky scénářů</a:t>
            </a:r>
            <a:endParaRPr lang="cs-CZ" sz="2400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scénáře podle knižních příběhů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připravujeme …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i="1" dirty="0">
                <a:solidFill>
                  <a:schemeClr val="tx1"/>
                </a:solidFill>
              </a:rPr>
              <a:t>scénáře podle klasických pohádek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851455-4C52-419F-B242-30E7CA3C4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30" y="3356992"/>
            <a:ext cx="2329811" cy="32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8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EDEAA8F-7785-4028-AB26-8BF12B02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2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C5BF7-01B3-43AF-8A97-5FECCB1D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</a:t>
            </a:r>
            <a:r>
              <a:rPr lang="cs-CZ" dirty="0" err="1"/>
              <a:t>klubíky</a:t>
            </a:r>
            <a:r>
              <a:rPr lang="cs-CZ" dirty="0"/>
              <a:t> – varianty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60F18D-CA1A-48FC-9372-F12F0852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VAR klasická: 0-3 roky a 3-6 let</a:t>
            </a:r>
          </a:p>
          <a:p>
            <a:r>
              <a:rPr lang="cs-CZ" sz="2400" dirty="0"/>
              <a:t>VAR začínáme: pouze 0-3 roky</a:t>
            </a:r>
          </a:p>
          <a:p>
            <a:r>
              <a:rPr lang="cs-CZ" sz="2400" dirty="0"/>
              <a:t>VAR začínáme: pouze 3-6 let</a:t>
            </a:r>
          </a:p>
          <a:p>
            <a:r>
              <a:rPr lang="cs-CZ" sz="2400" dirty="0"/>
              <a:t>VAR bojíme se miminek: 1–3 roky, 3-6 let</a:t>
            </a:r>
          </a:p>
          <a:p>
            <a:r>
              <a:rPr lang="cs-CZ" sz="2400" dirty="0"/>
              <a:t>VAR praktická: 0-18 měsíců, 1,5-3 roky, 3-6 let</a:t>
            </a:r>
          </a:p>
          <a:p>
            <a:r>
              <a:rPr lang="cs-CZ" sz="2400" dirty="0"/>
              <a:t>VAR maximalistická: 0-1, 1-2, 2-3, 3-6</a:t>
            </a:r>
          </a:p>
          <a:p>
            <a:r>
              <a:rPr lang="cs-CZ" sz="2400" i="1" dirty="0"/>
              <a:t>Pro nejmenší: v dopoledních hodinách (9:30, 10 h)</a:t>
            </a:r>
          </a:p>
          <a:p>
            <a:r>
              <a:rPr lang="cs-CZ" sz="2400" i="1" dirty="0"/>
              <a:t>Pro větší: v odpoledních hodinách (16:00, 16:30, 17:00)</a:t>
            </a:r>
          </a:p>
        </p:txBody>
      </p:sp>
    </p:spTree>
    <p:extLst>
      <p:ext uri="{BB962C8B-B14F-4D97-AF65-F5344CB8AC3E}">
        <p14:creationId xmlns:p14="http://schemas.microsoft.com/office/powerpoint/2010/main" val="2379579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8B929-BB6D-4742-A71B-A6717985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cs-CZ" sz="1800" dirty="0"/>
              <a:t>Zdroj: </a:t>
            </a:r>
            <a:r>
              <a:rPr lang="cs-CZ" sz="1800" dirty="0" err="1"/>
              <a:t>Zonerama</a:t>
            </a:r>
            <a:r>
              <a:rPr lang="cs-CZ" sz="1800" dirty="0"/>
              <a:t> S knížkou do života – Tišnov – </a:t>
            </a:r>
            <a:r>
              <a:rPr lang="cs-CZ" sz="1800" dirty="0" err="1"/>
              <a:t>Klubík</a:t>
            </a:r>
            <a:r>
              <a:rPr lang="cs-CZ" sz="1800" dirty="0"/>
              <a:t> pro </a:t>
            </a:r>
            <a:r>
              <a:rPr lang="cs-CZ" sz="1800" dirty="0" err="1"/>
              <a:t>mimi</a:t>
            </a:r>
            <a:r>
              <a:rPr lang="cs-CZ" sz="1800" dirty="0"/>
              <a:t> </a:t>
            </a:r>
          </a:p>
        </p:txBody>
      </p:sp>
      <p:pic>
        <p:nvPicPr>
          <p:cNvPr id="4" name="Zástupný symbol pro obsah 8">
            <a:extLst>
              <a:ext uri="{FF2B5EF4-FFF2-40B4-BE49-F238E27FC236}">
                <a16:creationId xmlns:a16="http://schemas.microsoft.com/office/drawing/2014/main" id="{E6715174-DECD-4C9A-9912-30565570D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2" y="866130"/>
            <a:ext cx="7622976" cy="5717232"/>
          </a:xfrm>
        </p:spPr>
      </p:pic>
    </p:spTree>
    <p:extLst>
      <p:ext uri="{BB962C8B-B14F-4D97-AF65-F5344CB8AC3E}">
        <p14:creationId xmlns:p14="http://schemas.microsoft.com/office/powerpoint/2010/main" val="415933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2392C-0B21-4C48-B412-9E518B27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na lektory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93DCD9-CDA3-4A1D-AEFA-2DBC7AE7F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první řadě: knihovník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ve druhé řadě: logoped, speciální pedagog, dětský psycholog, neurolog, spisovatel, herec s inscenovaným čtením a vyprávěním, fyzioterapeut, vydavatel či specialista na dětské knížky, učitelka MŠ – </a:t>
            </a:r>
            <a:r>
              <a:rPr lang="cs-CZ" i="1" dirty="0"/>
              <a:t>podpoří argumentaci knihovny, proč je důležité předčítat, mluvit na děti, souvislost pohybu a vývoje řeči</a:t>
            </a:r>
          </a:p>
          <a:p>
            <a:r>
              <a:rPr lang="cs-CZ" dirty="0"/>
              <a:t>ve třetí řadě - náměty: cvičitelka jógy pro děti, porodní asistentka, terapeutka, muzikoterapeut, hudebník, lékárnice – lékárnička pro maminky, canisterapeut, výživový specialista, záchranář</a:t>
            </a:r>
          </a:p>
          <a:p>
            <a:r>
              <a:rPr lang="cs-CZ" dirty="0"/>
              <a:t>prosba: vždy nechat čas na výběr a povídání</a:t>
            </a:r>
            <a:br>
              <a:rPr lang="cs-CZ" dirty="0"/>
            </a:br>
            <a:r>
              <a:rPr lang="cs-CZ" dirty="0"/>
              <a:t>o knížkách, mít knížky na výběr </a:t>
            </a:r>
          </a:p>
          <a:p>
            <a:r>
              <a:rPr lang="cs-CZ" i="1" dirty="0"/>
              <a:t>TIP na další téma: komunikace v rodině</a:t>
            </a:r>
          </a:p>
          <a:p>
            <a:r>
              <a:rPr lang="cs-CZ" i="1" dirty="0"/>
              <a:t>Další tipy soustřeďujeme na webu projektu v sekci Pro knihovny – Inspirace.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980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EC970-2D9E-4943-B207-DBE90B4D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cs-CZ" sz="1800" dirty="0"/>
              <a:t>Zdroj: </a:t>
            </a:r>
            <a:r>
              <a:rPr lang="cs-CZ" sz="1800" dirty="0" err="1"/>
              <a:t>Zonerama</a:t>
            </a:r>
            <a:r>
              <a:rPr lang="cs-CZ" sz="1800" dirty="0"/>
              <a:t> S knížkou do života - Městská knihovna Kutná Hora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DBB20BB-D5D5-45D4-8296-44A117479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9" y="908720"/>
            <a:ext cx="7752861" cy="58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5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0311B-FDFC-4C24-B336-9FF12B15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od jiných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E0752E-EE46-48B0-B68C-D2DFD0C97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prosté otevření knihovny při obecních akcích lepší než pozvánky</a:t>
            </a:r>
          </a:p>
          <a:p>
            <a:r>
              <a:rPr lang="cs-CZ" dirty="0"/>
              <a:t>zvát pravidelně ne jednorázově</a:t>
            </a:r>
          </a:p>
          <a:p>
            <a:r>
              <a:rPr lang="cs-CZ" dirty="0"/>
              <a:t>osvědčilo se nám střídat lektory i metodický přístup</a:t>
            </a:r>
          </a:p>
          <a:p>
            <a:r>
              <a:rPr lang="cs-CZ" dirty="0"/>
              <a:t>zrušili jsme přihlašování předem / zavedli jsme přihlašování předem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připravujeme program scénického čtení z vybraných knih pro nejmenší</a:t>
            </a:r>
          </a:p>
          <a:p>
            <a:r>
              <a:rPr lang="cs-CZ" dirty="0">
                <a:sym typeface="Wingdings" panose="05000000000000000000" pitchFamily="2" charset="2"/>
              </a:rPr>
              <a:t>spolupráce s mateřským centrem</a:t>
            </a:r>
          </a:p>
          <a:p>
            <a:r>
              <a:rPr lang="cs-CZ" dirty="0">
                <a:sym typeface="Wingdings" panose="05000000000000000000" pitchFamily="2" charset="2"/>
              </a:rPr>
              <a:t>využíváme zahradu, jsme venku</a:t>
            </a:r>
          </a:p>
          <a:p>
            <a:r>
              <a:rPr lang="cs-CZ" dirty="0">
                <a:sym typeface="Wingdings" panose="05000000000000000000" pitchFamily="2" charset="2"/>
              </a:rPr>
              <a:t>plánuji zvát odborníky dle domluvy s maminkami, o co mají zájem</a:t>
            </a:r>
          </a:p>
          <a:p>
            <a:r>
              <a:rPr lang="cs-CZ" dirty="0">
                <a:sym typeface="Wingdings" panose="05000000000000000000" pitchFamily="2" charset="2"/>
              </a:rPr>
              <a:t>opět plánujeme divadlo a chceme zavést čtení s babičkou/divadlo </a:t>
            </a:r>
            <a:r>
              <a:rPr lang="cs-CZ" dirty="0" err="1">
                <a:sym typeface="Wingdings" panose="05000000000000000000" pitchFamily="2" charset="2"/>
              </a:rPr>
              <a:t>Kamishibai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větší děti dostávají sadu při posledním setkání v roce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590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69AFE-9ADB-4A42-B033-DA342024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cs-CZ" sz="1800" dirty="0"/>
              <a:t>Zdroj: </a:t>
            </a:r>
            <a:r>
              <a:rPr lang="cs-CZ" sz="1800" dirty="0" err="1"/>
              <a:t>Zonerama</a:t>
            </a:r>
            <a:r>
              <a:rPr lang="cs-CZ" sz="1800" dirty="0"/>
              <a:t> S knížkou do života – Městská knihovna Hořice</a:t>
            </a:r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0746DC5E-0035-43CC-9A39-B4166E60F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6" y="824856"/>
            <a:ext cx="7678008" cy="5758506"/>
          </a:xfrm>
        </p:spPr>
      </p:pic>
    </p:spTree>
    <p:extLst>
      <p:ext uri="{BB962C8B-B14F-4D97-AF65-F5344CB8AC3E}">
        <p14:creationId xmlns:p14="http://schemas.microsoft.com/office/powerpoint/2010/main" val="104884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0FB383E-9A21-4E4E-AB4D-9B67954AA4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" y="19926"/>
            <a:ext cx="9004580" cy="6366520"/>
          </a:xfrm>
        </p:spPr>
      </p:pic>
    </p:spTree>
    <p:extLst>
      <p:ext uri="{BB962C8B-B14F-4D97-AF65-F5344CB8AC3E}">
        <p14:creationId xmlns:p14="http://schemas.microsoft.com/office/powerpoint/2010/main" val="1321796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682EC-FF88-45CE-92E0-CCFEC2EF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Chápeme, 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E9E690-E09E-4EEC-838D-ACA6C9095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nutné sety zaplatit </a:t>
            </a:r>
            <a:r>
              <a:rPr lang="cs-CZ" i="1" dirty="0"/>
              <a:t>(řeší např. dotace kraje)</a:t>
            </a:r>
          </a:p>
          <a:p>
            <a:r>
              <a:rPr lang="cs-CZ" dirty="0"/>
              <a:t>nemáte zatím vhodné prostory a vybavení </a:t>
            </a:r>
            <a:r>
              <a:rPr lang="cs-CZ" i="1" dirty="0"/>
              <a:t>(možnost vzájemné spolupráce?)</a:t>
            </a:r>
          </a:p>
          <a:p>
            <a:r>
              <a:rPr lang="cs-CZ" dirty="0"/>
              <a:t>máte z práce s velmi malými dětmi obavy </a:t>
            </a:r>
            <a:r>
              <a:rPr lang="cs-CZ" i="1" dirty="0"/>
              <a:t>(metodiky, semináře, sdílení zkušeností)</a:t>
            </a:r>
          </a:p>
          <a:p>
            <a:r>
              <a:rPr lang="cs-CZ" dirty="0"/>
              <a:t>už nemáte kapacitu dělat další pravidelná setkání </a:t>
            </a:r>
            <a:r>
              <a:rPr lang="cs-CZ" i="1" dirty="0"/>
              <a:t>(rozmyslet, co je pro vás důležité, pozvat na některé akce externí lektory)</a:t>
            </a:r>
          </a:p>
          <a:p>
            <a:r>
              <a:rPr lang="cs-CZ" i="1" dirty="0"/>
              <a:t>TIP: Dělejte to tak, aby to bavilo i Vás!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153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C5299-2C43-4A8B-95D6-5E4B69BE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3EE1A53-8863-4C89-AE49-8BED83D77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9"/>
            <a:ext cx="8526295" cy="6394721"/>
          </a:xfrm>
        </p:spPr>
      </p:pic>
    </p:spTree>
    <p:extLst>
      <p:ext uri="{BB962C8B-B14F-4D97-AF65-F5344CB8AC3E}">
        <p14:creationId xmlns:p14="http://schemas.microsoft.com/office/powerpoint/2010/main" val="3779269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96964"/>
          </a:xfrm>
        </p:spPr>
        <p:txBody>
          <a:bodyPr>
            <a:normAutofit/>
          </a:bodyPr>
          <a:lstStyle/>
          <a:p>
            <a:r>
              <a:rPr lang="cs-CZ" sz="4000" dirty="0"/>
              <a:t>SKIP pracovní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dirty="0"/>
              <a:t>R. </a:t>
            </a:r>
            <a:r>
              <a:rPr lang="cs-CZ" dirty="0" err="1"/>
              <a:t>Geibisch</a:t>
            </a:r>
            <a:r>
              <a:rPr lang="cs-CZ" dirty="0"/>
              <a:t> a SKIP </a:t>
            </a:r>
            <a:r>
              <a:rPr lang="cs-CZ" i="1" dirty="0"/>
              <a:t>/hledání partnerů, sponzorů</a:t>
            </a:r>
          </a:p>
          <a:p>
            <a:r>
              <a:rPr lang="cs-CZ" dirty="0"/>
              <a:t>Z. Houšková </a:t>
            </a:r>
            <a:r>
              <a:rPr lang="cs-CZ" i="1" dirty="0"/>
              <a:t>/metodika, konzultace</a:t>
            </a:r>
          </a:p>
          <a:p>
            <a:r>
              <a:rPr lang="cs-CZ" dirty="0"/>
              <a:t>H. Dlouhá - KMO </a:t>
            </a:r>
            <a:r>
              <a:rPr lang="cs-CZ" i="1" dirty="0"/>
              <a:t>/web, </a:t>
            </a:r>
            <a:r>
              <a:rPr lang="cs-CZ" i="1" dirty="0" err="1"/>
              <a:t>fcb</a:t>
            </a:r>
            <a:r>
              <a:rPr lang="cs-CZ" i="1" dirty="0"/>
              <a:t>, zpravodaj, </a:t>
            </a:r>
            <a:r>
              <a:rPr lang="cs-CZ" i="1" dirty="0" err="1"/>
              <a:t>youtube</a:t>
            </a:r>
            <a:endParaRPr lang="cs-CZ" i="1" dirty="0"/>
          </a:p>
          <a:p>
            <a:r>
              <a:rPr lang="cs-CZ" dirty="0"/>
              <a:t>B. Tauberová – Městská knihovna Sedlčany </a:t>
            </a:r>
            <a:r>
              <a:rPr lang="cs-CZ" i="1" dirty="0"/>
              <a:t>/konzultace, kontakt autoři</a:t>
            </a:r>
          </a:p>
          <a:p>
            <a:r>
              <a:rPr lang="cs-CZ" dirty="0"/>
              <a:t>D. </a:t>
            </a:r>
            <a:r>
              <a:rPr lang="cs-CZ" dirty="0" err="1"/>
              <a:t>Divínová</a:t>
            </a:r>
            <a:r>
              <a:rPr lang="cs-CZ" dirty="0"/>
              <a:t> – Masarykova veřejná knihovna Vsetín </a:t>
            </a:r>
            <a:r>
              <a:rPr lang="cs-CZ" i="1" dirty="0"/>
              <a:t>/ekonomické poradenství</a:t>
            </a:r>
          </a:p>
          <a:p>
            <a:r>
              <a:rPr lang="cs-CZ" dirty="0"/>
              <a:t>K. Hubertová a B. Čižinská - KMHK </a:t>
            </a:r>
            <a:r>
              <a:rPr lang="cs-CZ" i="1" dirty="0"/>
              <a:t>/konzultace, sety, objednávky, kontakty autoři a sponzoři, krajská jednání, administrace krajské dotace</a:t>
            </a:r>
          </a:p>
          <a:p>
            <a:r>
              <a:rPr lang="cs-CZ" dirty="0"/>
              <a:t>G. Svobodová - KJM Brno </a:t>
            </a:r>
            <a:r>
              <a:rPr lang="cs-CZ" i="1" dirty="0"/>
              <a:t>/</a:t>
            </a:r>
            <a:r>
              <a:rPr lang="cs-CZ" i="1" dirty="0" err="1"/>
              <a:t>instagram</a:t>
            </a:r>
            <a:r>
              <a:rPr lang="cs-CZ" i="1" dirty="0"/>
              <a:t>, </a:t>
            </a:r>
            <a:r>
              <a:rPr lang="cs-CZ" i="1" dirty="0" err="1"/>
              <a:t>videospot</a:t>
            </a:r>
            <a:r>
              <a:rPr lang="cs-CZ" i="1" dirty="0"/>
              <a:t>, metodika, ukázky lekcí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0648"/>
            <a:ext cx="936104" cy="12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13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129FA-BAE2-406C-B613-1C604937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 a 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EE657D-BD88-48A1-BEA9-5095E0D2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Zlata Houšková </a:t>
            </a:r>
            <a:r>
              <a:rPr lang="cs-CZ" dirty="0">
                <a:hlinkClick r:id="rId2"/>
              </a:rPr>
              <a:t>-zlata.houskova@gmail.com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Blanka Tauberová – </a:t>
            </a:r>
            <a:r>
              <a:rPr lang="cs-CZ" dirty="0">
                <a:hlinkClick r:id="rId3"/>
              </a:rPr>
              <a:t>tauberova@knihovna-se.cz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Gabriela Svobodová – </a:t>
            </a:r>
            <a:r>
              <a:rPr lang="cs-CZ" dirty="0">
                <a:hlinkClick r:id="rId4"/>
              </a:rPr>
              <a:t>bookstart@kjm.cz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Daniela </a:t>
            </a:r>
            <a:r>
              <a:rPr lang="cs-CZ" dirty="0" err="1"/>
              <a:t>Divínová</a:t>
            </a:r>
            <a:r>
              <a:rPr lang="cs-CZ" dirty="0"/>
              <a:t> – </a:t>
            </a:r>
            <a:r>
              <a:rPr lang="cs-CZ" dirty="0">
                <a:hlinkClick r:id="rId5"/>
              </a:rPr>
              <a:t>ddivinova@mvk.cz</a:t>
            </a:r>
            <a:endParaRPr lang="cs-CZ" dirty="0"/>
          </a:p>
          <a:p>
            <a:pPr marL="0" indent="0" algn="ctr">
              <a:buNone/>
            </a:pPr>
            <a:r>
              <a:rPr lang="cs-CZ"/>
              <a:t>Helena Dlouhá – </a:t>
            </a:r>
            <a:r>
              <a:rPr lang="cs-CZ" dirty="0" err="1"/>
              <a:t>dlouha.</a:t>
            </a:r>
            <a:r>
              <a:rPr lang="cs-CZ" err="1"/>
              <a:t>kmo</a:t>
            </a:r>
            <a:r>
              <a:rPr lang="cs-CZ"/>
              <a:t>@gmail.com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Bára Čižinská, Katka Hubertová </a:t>
            </a:r>
            <a:r>
              <a:rPr lang="cs-CZ" dirty="0">
                <a:hlinkClick r:id="rId6"/>
              </a:rPr>
              <a:t>objednavkybookstart@knihovnahk.cz</a:t>
            </a:r>
            <a:endParaRPr lang="cs-CZ" dirty="0"/>
          </a:p>
          <a:p>
            <a:pPr algn="ctr"/>
            <a:r>
              <a:rPr lang="pl-PL" dirty="0"/>
              <a:t>WWW:</a:t>
            </a:r>
            <a:r>
              <a:rPr lang="pl-PL" dirty="0">
                <a:hlinkClick r:id="rId7"/>
              </a:rPr>
              <a:t> www.sknizkoudozivota.cz</a:t>
            </a:r>
            <a:endParaRPr lang="pl-PL" dirty="0"/>
          </a:p>
          <a:p>
            <a:pPr algn="ctr"/>
            <a:r>
              <a:rPr lang="pl-PL" dirty="0"/>
              <a:t>FB: </a:t>
            </a:r>
            <a:r>
              <a:rPr lang="pl-PL" dirty="0">
                <a:hlinkClick r:id="rId8"/>
              </a:rPr>
              <a:t>https://www.facebook.com/sknizkoudozivota</a:t>
            </a:r>
            <a:endParaRPr lang="pl-PL" dirty="0"/>
          </a:p>
          <a:p>
            <a:pPr algn="ctr"/>
            <a:r>
              <a:rPr lang="pl-PL" dirty="0"/>
              <a:t>Instagram: </a:t>
            </a:r>
            <a:r>
              <a:rPr lang="pl-PL" dirty="0">
                <a:hlinkClick r:id="rId9"/>
              </a:rPr>
              <a:t>https://www.instagram.com/sknizkoudozivota/</a:t>
            </a:r>
            <a:endParaRPr lang="pl-PL" dirty="0"/>
          </a:p>
          <a:p>
            <a:pPr algn="ctr"/>
            <a:r>
              <a:rPr lang="pl-PL" dirty="0"/>
              <a:t>Fotogalerie na Zoneramě -   </a:t>
            </a:r>
            <a:r>
              <a:rPr lang="pl-PL" dirty="0">
                <a:hlinkClick r:id="rId10" tooltip="https://eu.zonerama.com/Sknizkoudozivota/543271"/>
              </a:rPr>
              <a:t>https://eu.zonerama.com/Sknizkoudozivota/543271</a:t>
            </a:r>
            <a:endParaRPr lang="pl-PL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756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38A63-E97D-4E96-9CF8-09ECE8A5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Jsme tu pro Vás!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CBE5D01-1B54-45CE-80DD-022237D60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1846263"/>
            <a:ext cx="3258938" cy="43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2B236-6B9F-49EE-91E3-D6543526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dirty="0"/>
              <a:t>Co je </a:t>
            </a:r>
            <a:r>
              <a:rPr lang="cs-CZ" dirty="0" err="1"/>
              <a:t>Bookstart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6DFE2-C1E7-4BFC-8BE6-023F9D3C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4824"/>
            <a:ext cx="8229600" cy="4228812"/>
          </a:xfrm>
        </p:spPr>
        <p:txBody>
          <a:bodyPr>
            <a:normAutofit/>
          </a:bodyPr>
          <a:lstStyle/>
          <a:p>
            <a:r>
              <a:rPr lang="cs-CZ" dirty="0"/>
              <a:t>inspirovaný a podložený zahraničními zkušenostmi a výzkumy</a:t>
            </a:r>
          </a:p>
          <a:p>
            <a:r>
              <a:rPr lang="cs-CZ" dirty="0"/>
              <a:t>vzdělávací projekt pro rodiče/rodiny a děti - pro rodiče s miminky (0-3 roky)</a:t>
            </a:r>
            <a:br>
              <a:rPr lang="cs-CZ" dirty="0"/>
            </a:br>
            <a:r>
              <a:rPr lang="cs-CZ" dirty="0"/>
              <a:t>a pro rodiče s dětmi ve věku 3-6 let</a:t>
            </a:r>
          </a:p>
          <a:p>
            <a:r>
              <a:rPr lang="cs-CZ" dirty="0"/>
              <a:t>podstata:</a:t>
            </a:r>
          </a:p>
          <a:p>
            <a:pPr marL="914400" lvl="1" indent="-514350">
              <a:buAutoNum type="arabicPeriod"/>
            </a:pPr>
            <a:r>
              <a:rPr lang="cs-CZ" dirty="0"/>
              <a:t>pořízení a předání motivačních setů/balíčků – prvních knížek pro společné čtení </a:t>
            </a:r>
          </a:p>
          <a:p>
            <a:pPr marL="914400" lvl="1" indent="-514350">
              <a:buAutoNum type="arabicPeriod"/>
            </a:pPr>
            <a:r>
              <a:rPr lang="cs-CZ" dirty="0"/>
              <a:t>následné setkávání s rodiči a dětmi v knihovně</a:t>
            </a:r>
          </a:p>
          <a:p>
            <a:r>
              <a:rPr lang="cs-CZ" dirty="0"/>
              <a:t>navazuje Knížka pro prvňáčka – pasování na čtenáře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DC776F-AC6A-4ABC-9BAD-CE0764236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59230"/>
            <a:ext cx="4322439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804EF-472A-4C44-BF8D-AB50989F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cs-CZ" sz="2800" i="1" dirty="0">
                <a:sym typeface="Wingdings" panose="05000000000000000000" pitchFamily="2" charset="2"/>
              </a:rPr>
              <a:t>„Ve věku do 3 let se utváří osobnost téměř ze 70 %.“ </a:t>
            </a:r>
            <a:br>
              <a:rPr lang="cs-CZ" sz="2800" i="1" dirty="0">
                <a:sym typeface="Wingdings" panose="05000000000000000000" pitchFamily="2" charset="2"/>
              </a:rPr>
            </a:br>
            <a:r>
              <a:rPr lang="cs-CZ" sz="2800" dirty="0">
                <a:sym typeface="Wingdings" panose="05000000000000000000" pitchFamily="2" charset="2"/>
              </a:rPr>
              <a:t>(V. </a:t>
            </a:r>
            <a:r>
              <a:rPr lang="cs-CZ" sz="2800" dirty="0" err="1">
                <a:sym typeface="Wingdings" panose="05000000000000000000" pitchFamily="2" charset="2"/>
              </a:rPr>
              <a:t>Laufková</a:t>
            </a:r>
            <a:r>
              <a:rPr lang="cs-CZ" sz="2800" dirty="0">
                <a:sym typeface="Wingdings" panose="05000000000000000000" pitchFamily="2" charset="2"/>
              </a:rPr>
              <a:t>)</a:t>
            </a:r>
            <a:br>
              <a:rPr lang="cs-CZ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597708-F2DB-4B33-B95D-512AC97E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… narodí se děťátko - rodiče - komunikace - rozvoj jazyka/řeči – čtení</a:t>
            </a:r>
            <a:br>
              <a:rPr lang="cs-CZ" dirty="0"/>
            </a:br>
            <a:r>
              <a:rPr lang="cs-CZ" dirty="0"/>
              <a:t>a porozumění - škola - lepší výsledky - celoživotní učení - lepší uplatnění - vzdělaná společnost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D2BBD7-5529-471A-8434-AEF78CA6D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6073"/>
            <a:ext cx="4874911" cy="34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C1EBE-FC56-4D80-B4B1-0C9B1C45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Nebojme se pravidel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329677-06D3-49D8-826B-D073378A0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spolupráce se zřizovatelem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členství v profesním svazu (SKIP ČR)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objednání motivačních sad a jejich předání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uspořádání 4 relevantních akcí pro rodiče s dětmi ročně a vytváření komunity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budování odpovídajícího fondu (knížky pro nejmenší, knížky pro rodiče)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přizpůsobování prostředí a vybavení pro miminka a batolata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dokumentace činnosti a roční zpráva prostřednictvím dotazníku na webu projektu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udržitelnost projektu 6 let pro následnou evaluaci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propagace projektu v obci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zvyšování kvalifikace knihovníků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95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CACAC-1234-4AA2-881B-68C8B4D7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za krokem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3F6858-2FE9-4495-A77F-28A7EBA52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oslovit starostu, zřizovatele – </a:t>
            </a:r>
            <a:r>
              <a:rPr lang="cs-CZ" i="1" dirty="0"/>
              <a:t>nejlépe osobně, i podpora krajů</a:t>
            </a:r>
          </a:p>
          <a:p>
            <a:r>
              <a:rPr lang="cs-CZ" dirty="0"/>
              <a:t>přihlásit se do projektu (být institucionálním členem SKIP, registrovat se, pořídit balíčky/sety)</a:t>
            </a:r>
          </a:p>
          <a:p>
            <a:r>
              <a:rPr lang="cs-CZ" dirty="0"/>
              <a:t>připravit si sady</a:t>
            </a:r>
          </a:p>
          <a:p>
            <a:r>
              <a:rPr lang="cs-CZ" dirty="0"/>
              <a:t>předat sady na vítání občánků </a:t>
            </a:r>
            <a:r>
              <a:rPr lang="cs-CZ" i="1" dirty="0"/>
              <a:t>(… v knihovně, v porodnici, spolupráce s matrikou)</a:t>
            </a:r>
          </a:p>
          <a:p>
            <a:r>
              <a:rPr lang="cs-CZ" dirty="0"/>
              <a:t>pozvat na setkání rodiče s dětmi</a:t>
            </a:r>
          </a:p>
          <a:p>
            <a:r>
              <a:rPr lang="cs-CZ" dirty="0"/>
              <a:t>připravit akce / program </a:t>
            </a:r>
            <a:r>
              <a:rPr lang="cs-CZ" i="1" dirty="0"/>
              <a:t>(stačí i 30 min, jednoduchost)</a:t>
            </a:r>
          </a:p>
          <a:p>
            <a:r>
              <a:rPr lang="cs-CZ" dirty="0"/>
              <a:t>připravit dětský koutek  - příjemné prostředí pro malé děti </a:t>
            </a:r>
          </a:p>
          <a:p>
            <a:r>
              <a:rPr lang="cs-CZ" dirty="0"/>
              <a:t>připravit a mít vhodné knížky pro malé děti a jejich rodiče</a:t>
            </a:r>
          </a:p>
          <a:p>
            <a:r>
              <a:rPr lang="cs-CZ" i="1" dirty="0"/>
              <a:t>TIP: získat partnery</a:t>
            </a:r>
          </a:p>
        </p:txBody>
      </p:sp>
    </p:spTree>
    <p:extLst>
      <p:ext uri="{BB962C8B-B14F-4D97-AF65-F5344CB8AC3E}">
        <p14:creationId xmlns:p14="http://schemas.microsoft.com/office/powerpoint/2010/main" val="132940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DC1A8-485D-4BC7-85C7-AB6FD876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cs-CZ" dirty="0"/>
              <a:t>Jak se přihlásit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118381-A20A-4885-BB63-3B14A9EC6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být institucionálním členem SKIP</a:t>
            </a:r>
          </a:p>
          <a:p>
            <a:r>
              <a:rPr lang="cs-CZ" dirty="0"/>
              <a:t>registrovat se na webu projektu</a:t>
            </a:r>
          </a:p>
          <a:p>
            <a:r>
              <a:rPr lang="cs-CZ" dirty="0"/>
              <a:t>každý rok znovu</a:t>
            </a:r>
          </a:p>
          <a:p>
            <a:r>
              <a:rPr lang="cs-CZ" dirty="0"/>
              <a:t>pořídit balíčky/sety</a:t>
            </a:r>
          </a:p>
          <a:p>
            <a:r>
              <a:rPr lang="cs-CZ" dirty="0"/>
              <a:t>kolik sad? </a:t>
            </a:r>
            <a:r>
              <a:rPr lang="cs-CZ" i="1" dirty="0"/>
              <a:t>– </a:t>
            </a:r>
            <a:r>
              <a:rPr lang="cs-CZ" i="1" dirty="0" err="1"/>
              <a:t>info</a:t>
            </a:r>
            <a:r>
              <a:rPr lang="cs-CZ" i="1" dirty="0"/>
              <a:t> matrika </a:t>
            </a:r>
          </a:p>
          <a:p>
            <a:r>
              <a:rPr lang="cs-CZ" dirty="0"/>
              <a:t>malá rezerva vhodná</a:t>
            </a:r>
          </a:p>
          <a:p>
            <a:r>
              <a:rPr lang="cs-CZ" dirty="0"/>
              <a:t>sety jsou stejné 3 roky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DC92E9-DC56-464D-8F86-4ED8F0B05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751735" cy="42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348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1640</TotalTime>
  <Words>2002</Words>
  <Application>Microsoft Office PowerPoint</Application>
  <PresentationFormat>Předvádění na obrazovce (4:3)</PresentationFormat>
  <Paragraphs>203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Calibri</vt:lpstr>
      <vt:lpstr>Calibri Light</vt:lpstr>
      <vt:lpstr>Wingdings</vt:lpstr>
      <vt:lpstr>Retrospektiva</vt:lpstr>
      <vt:lpstr>Jak začít </vt:lpstr>
      <vt:lpstr>Inspirativně a radostně  pro rodiče, děti i knihovny!</vt:lpstr>
      <vt:lpstr>Co Vás dnes čeká?</vt:lpstr>
      <vt:lpstr>Prezentace aplikace PowerPoint</vt:lpstr>
      <vt:lpstr>Co je Bookstart?</vt:lpstr>
      <vt:lpstr>„Ve věku do 3 let se utváří osobnost téměř ze 70 %.“  (V. Laufková) </vt:lpstr>
      <vt:lpstr>Nebojme se pravidel</vt:lpstr>
      <vt:lpstr>Krok za krokem</vt:lpstr>
      <vt:lpstr>Jak se přihlásit</vt:lpstr>
      <vt:lpstr>Set pro 0-3 roky 2025</vt:lpstr>
      <vt:lpstr>Sety 3-6 let - 2025</vt:lpstr>
      <vt:lpstr>Cena setu</vt:lpstr>
      <vt:lpstr>Krajská podpora</vt:lpstr>
      <vt:lpstr>Jak připravit a předat motivační sady</vt:lpstr>
      <vt:lpstr>Předávání setů, tašek, baťůžků</vt:lpstr>
      <vt:lpstr>Zdroj: Zonerama S knížkou do života – knihovna Mladá Boleslav</vt:lpstr>
      <vt:lpstr>Jak pozvat na akce a připravit prostředí</vt:lpstr>
      <vt:lpstr>Prezentace aplikace PowerPoint</vt:lpstr>
      <vt:lpstr>Zdroj: Zonerama S knížkou do života – Městská knihovna Náchod</vt:lpstr>
      <vt:lpstr>Jak připravit setkání - tipy</vt:lpstr>
      <vt:lpstr>Zdroj: Zonerama S knížkou do života – Hodonín Škvrňata a batolata do knihovny natotata</vt:lpstr>
      <vt:lpstr>Prezentace aplikace PowerPoint</vt:lpstr>
      <vt:lpstr>SHRNUTÍ - rok S knížkou do života</vt:lpstr>
      <vt:lpstr>Ohlasy knihoven</vt:lpstr>
      <vt:lpstr>Knihovna Sedlčany (město se 7000 obyvateli), začala s vítáním miminek a to přímo v knihovně již v roce 2004 a 88 % dětí se stalo čtenáři knihovny. </vt:lpstr>
      <vt:lpstr>Ohlasy rodičů</vt:lpstr>
      <vt:lpstr>Zdroj: Zonerama S knížkou do života – Městská knihovna Špindlerův Mlýn</vt:lpstr>
      <vt:lpstr>Podpora pro knihovny</vt:lpstr>
      <vt:lpstr>Youtube - tipy na knížky, cvičení s dětmi, říkanky s pohybem, logopedie, psychomotorický vývoj dítěte, přednášky, online čtení </vt:lpstr>
      <vt:lpstr>Více o metodikách</vt:lpstr>
      <vt:lpstr>Prezentace aplikace PowerPoint</vt:lpstr>
      <vt:lpstr>„Mluvení na dítě je první řečová průprava, řeč je důležitá k rozvoji myšlení.“ (J. Válková) </vt:lpstr>
      <vt:lpstr>Prezentace aplikace PowerPoint</vt:lpstr>
      <vt:lpstr>Dětské klubíky – varianty</vt:lpstr>
      <vt:lpstr>Zdroj: Zonerama S knížkou do života – Tišnov – Klubík pro mimi </vt:lpstr>
      <vt:lpstr>Tipy na lektory </vt:lpstr>
      <vt:lpstr>Zdroj: Zonerama S knížkou do života - Městská knihovna Kutná Hora</vt:lpstr>
      <vt:lpstr>Tipy od jiných knihoven</vt:lpstr>
      <vt:lpstr>Zdroj: Zonerama S knížkou do života – Městská knihovna Hořice</vt:lpstr>
      <vt:lpstr>Chápeme, že</vt:lpstr>
      <vt:lpstr>Prezentace aplikace PowerPoint</vt:lpstr>
      <vt:lpstr>SKIP pracovní skupina</vt:lpstr>
      <vt:lpstr>Kontakty a odkazy</vt:lpstr>
      <vt:lpstr>Jsme tu pro Vás!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Bookstart 2021</dc:title>
  <dc:creator>Čižinská Julie</dc:creator>
  <cp:lastModifiedBy>cizinska</cp:lastModifiedBy>
  <cp:revision>112</cp:revision>
  <dcterms:created xsi:type="dcterms:W3CDTF">2021-05-26T17:54:41Z</dcterms:created>
  <dcterms:modified xsi:type="dcterms:W3CDTF">2024-05-09T07:29:48Z</dcterms:modified>
</cp:coreProperties>
</file>